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292" r:id="rId3"/>
    <p:sldId id="293" r:id="rId4"/>
    <p:sldId id="294" r:id="rId5"/>
    <p:sldId id="291" r:id="rId6"/>
    <p:sldId id="300" r:id="rId7"/>
    <p:sldId id="373" r:id="rId8"/>
    <p:sldId id="309" r:id="rId9"/>
    <p:sldId id="296" r:id="rId10"/>
    <p:sldId id="298" r:id="rId11"/>
    <p:sldId id="297" r:id="rId12"/>
    <p:sldId id="299" r:id="rId13"/>
    <p:sldId id="295" r:id="rId14"/>
    <p:sldId id="303" r:id="rId15"/>
    <p:sldId id="301" r:id="rId16"/>
    <p:sldId id="302" r:id="rId17"/>
    <p:sldId id="310" r:id="rId18"/>
    <p:sldId id="313" r:id="rId19"/>
    <p:sldId id="314" r:id="rId20"/>
    <p:sldId id="308" r:id="rId21"/>
    <p:sldId id="320" r:id="rId22"/>
    <p:sldId id="327" r:id="rId23"/>
    <p:sldId id="328" r:id="rId24"/>
    <p:sldId id="374" r:id="rId25"/>
    <p:sldId id="315" r:id="rId26"/>
    <p:sldId id="321" r:id="rId27"/>
    <p:sldId id="367" r:id="rId28"/>
    <p:sldId id="317" r:id="rId29"/>
    <p:sldId id="375" r:id="rId30"/>
    <p:sldId id="322" r:id="rId31"/>
    <p:sldId id="329" r:id="rId32"/>
    <p:sldId id="330" r:id="rId33"/>
    <p:sldId id="332" r:id="rId34"/>
    <p:sldId id="333" r:id="rId35"/>
    <p:sldId id="334" r:id="rId36"/>
    <p:sldId id="341" r:id="rId37"/>
    <p:sldId id="342" r:id="rId38"/>
    <p:sldId id="344" r:id="rId39"/>
    <p:sldId id="368" r:id="rId40"/>
    <p:sldId id="376" r:id="rId41"/>
    <p:sldId id="323" r:id="rId42"/>
    <p:sldId id="335" r:id="rId43"/>
    <p:sldId id="372" r:id="rId44"/>
    <p:sldId id="345" r:id="rId45"/>
    <p:sldId id="371" r:id="rId46"/>
    <p:sldId id="346" r:id="rId47"/>
    <p:sldId id="377" r:id="rId48"/>
    <p:sldId id="382" r:id="rId49"/>
    <p:sldId id="324" r:id="rId50"/>
    <p:sldId id="383" r:id="rId51"/>
    <p:sldId id="380" r:id="rId52"/>
    <p:sldId id="381" r:id="rId53"/>
    <p:sldId id="369" r:id="rId54"/>
    <p:sldId id="370" r:id="rId55"/>
    <p:sldId id="339" r:id="rId56"/>
    <p:sldId id="340" r:id="rId57"/>
    <p:sldId id="326" r:id="rId58"/>
    <p:sldId id="366" r:id="rId59"/>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18AC3C-93A4-4D30-89E9-1E044E1A3CB7}">
          <p14:sldIdLst>
            <p14:sldId id="256"/>
            <p14:sldId id="292"/>
            <p14:sldId id="293"/>
            <p14:sldId id="294"/>
            <p14:sldId id="291"/>
            <p14:sldId id="300"/>
            <p14:sldId id="373"/>
            <p14:sldId id="309"/>
            <p14:sldId id="296"/>
            <p14:sldId id="298"/>
            <p14:sldId id="297"/>
            <p14:sldId id="299"/>
            <p14:sldId id="295"/>
            <p14:sldId id="303"/>
            <p14:sldId id="301"/>
            <p14:sldId id="302"/>
            <p14:sldId id="310"/>
            <p14:sldId id="313"/>
            <p14:sldId id="314"/>
            <p14:sldId id="308"/>
            <p14:sldId id="320"/>
            <p14:sldId id="327"/>
            <p14:sldId id="328"/>
            <p14:sldId id="374"/>
            <p14:sldId id="315"/>
            <p14:sldId id="321"/>
            <p14:sldId id="367"/>
            <p14:sldId id="317"/>
            <p14:sldId id="375"/>
            <p14:sldId id="322"/>
            <p14:sldId id="329"/>
            <p14:sldId id="330"/>
            <p14:sldId id="332"/>
            <p14:sldId id="333"/>
            <p14:sldId id="334"/>
            <p14:sldId id="341"/>
            <p14:sldId id="342"/>
            <p14:sldId id="344"/>
            <p14:sldId id="368"/>
            <p14:sldId id="376"/>
            <p14:sldId id="323"/>
            <p14:sldId id="335"/>
            <p14:sldId id="372"/>
            <p14:sldId id="345"/>
            <p14:sldId id="371"/>
            <p14:sldId id="346"/>
            <p14:sldId id="377"/>
            <p14:sldId id="382"/>
            <p14:sldId id="324"/>
            <p14:sldId id="383"/>
            <p14:sldId id="380"/>
            <p14:sldId id="381"/>
            <p14:sldId id="369"/>
            <p14:sldId id="370"/>
            <p14:sldId id="339"/>
            <p14:sldId id="340"/>
            <p14:sldId id="326"/>
            <p14:sldId id="3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718" autoAdjust="0"/>
  </p:normalViewPr>
  <p:slideViewPr>
    <p:cSldViewPr snapToGrid="0">
      <p:cViewPr varScale="1">
        <p:scale>
          <a:sx n="108" d="100"/>
          <a:sy n="108" d="100"/>
        </p:scale>
        <p:origin x="106" y="254"/>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096ED-5E68-4B44-B253-74A6B23E0D75}" type="datetimeFigureOut">
              <a:rPr lang="cs-CZ" smtClean="0"/>
              <a:t>29.04.2024</a:t>
            </a:fld>
            <a:endParaRPr lang="cs-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49CD6-A172-4B8B-A1E7-6B85C1C77C42}" type="slidenum">
              <a:rPr lang="cs-CZ" smtClean="0"/>
              <a:t>‹#›</a:t>
            </a:fld>
            <a:endParaRPr lang="cs-CZ"/>
          </a:p>
        </p:txBody>
      </p:sp>
    </p:spTree>
    <p:extLst>
      <p:ext uri="{BB962C8B-B14F-4D97-AF65-F5344CB8AC3E}">
        <p14:creationId xmlns:p14="http://schemas.microsoft.com/office/powerpoint/2010/main" val="3851792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AE049CD6-A172-4B8B-A1E7-6B85C1C77C42}" type="slidenum">
              <a:rPr lang="cs-CZ" smtClean="0"/>
              <a:t>1</a:t>
            </a:fld>
            <a:endParaRPr lang="cs-CZ"/>
          </a:p>
        </p:txBody>
      </p:sp>
    </p:spTree>
    <p:extLst>
      <p:ext uri="{BB962C8B-B14F-4D97-AF65-F5344CB8AC3E}">
        <p14:creationId xmlns:p14="http://schemas.microsoft.com/office/powerpoint/2010/main" val="191029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10</a:t>
            </a:fld>
            <a:endParaRPr lang="cs-CZ"/>
          </a:p>
        </p:txBody>
      </p:sp>
    </p:spTree>
    <p:extLst>
      <p:ext uri="{BB962C8B-B14F-4D97-AF65-F5344CB8AC3E}">
        <p14:creationId xmlns:p14="http://schemas.microsoft.com/office/powerpoint/2010/main" val="3660175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11</a:t>
            </a:fld>
            <a:endParaRPr lang="cs-CZ"/>
          </a:p>
        </p:txBody>
      </p:sp>
    </p:spTree>
    <p:extLst>
      <p:ext uri="{BB962C8B-B14F-4D97-AF65-F5344CB8AC3E}">
        <p14:creationId xmlns:p14="http://schemas.microsoft.com/office/powerpoint/2010/main" val="4283405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12</a:t>
            </a:fld>
            <a:endParaRPr lang="cs-CZ"/>
          </a:p>
        </p:txBody>
      </p:sp>
    </p:spTree>
    <p:extLst>
      <p:ext uri="{BB962C8B-B14F-4D97-AF65-F5344CB8AC3E}">
        <p14:creationId xmlns:p14="http://schemas.microsoft.com/office/powerpoint/2010/main" val="4216565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13</a:t>
            </a:fld>
            <a:endParaRPr lang="cs-CZ"/>
          </a:p>
        </p:txBody>
      </p:sp>
    </p:spTree>
    <p:extLst>
      <p:ext uri="{BB962C8B-B14F-4D97-AF65-F5344CB8AC3E}">
        <p14:creationId xmlns:p14="http://schemas.microsoft.com/office/powerpoint/2010/main" val="1523831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14</a:t>
            </a:fld>
            <a:endParaRPr lang="cs-CZ"/>
          </a:p>
        </p:txBody>
      </p:sp>
    </p:spTree>
    <p:extLst>
      <p:ext uri="{BB962C8B-B14F-4D97-AF65-F5344CB8AC3E}">
        <p14:creationId xmlns:p14="http://schemas.microsoft.com/office/powerpoint/2010/main" val="12432764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15</a:t>
            </a:fld>
            <a:endParaRPr lang="cs-CZ"/>
          </a:p>
        </p:txBody>
      </p:sp>
    </p:spTree>
    <p:extLst>
      <p:ext uri="{BB962C8B-B14F-4D97-AF65-F5344CB8AC3E}">
        <p14:creationId xmlns:p14="http://schemas.microsoft.com/office/powerpoint/2010/main" val="32521876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16</a:t>
            </a:fld>
            <a:endParaRPr lang="cs-CZ"/>
          </a:p>
        </p:txBody>
      </p:sp>
    </p:spTree>
    <p:extLst>
      <p:ext uri="{BB962C8B-B14F-4D97-AF65-F5344CB8AC3E}">
        <p14:creationId xmlns:p14="http://schemas.microsoft.com/office/powerpoint/2010/main" val="1737325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17</a:t>
            </a:fld>
            <a:endParaRPr lang="cs-CZ"/>
          </a:p>
        </p:txBody>
      </p:sp>
    </p:spTree>
    <p:extLst>
      <p:ext uri="{BB962C8B-B14F-4D97-AF65-F5344CB8AC3E}">
        <p14:creationId xmlns:p14="http://schemas.microsoft.com/office/powerpoint/2010/main" val="32707902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18</a:t>
            </a:fld>
            <a:endParaRPr lang="cs-CZ"/>
          </a:p>
        </p:txBody>
      </p:sp>
    </p:spTree>
    <p:extLst>
      <p:ext uri="{BB962C8B-B14F-4D97-AF65-F5344CB8AC3E}">
        <p14:creationId xmlns:p14="http://schemas.microsoft.com/office/powerpoint/2010/main" val="3688278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19</a:t>
            </a:fld>
            <a:endParaRPr lang="cs-CZ"/>
          </a:p>
        </p:txBody>
      </p:sp>
    </p:spTree>
    <p:extLst>
      <p:ext uri="{BB962C8B-B14F-4D97-AF65-F5344CB8AC3E}">
        <p14:creationId xmlns:p14="http://schemas.microsoft.com/office/powerpoint/2010/main" val="1045361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a:t>
            </a:fld>
            <a:endParaRPr lang="cs-CZ"/>
          </a:p>
        </p:txBody>
      </p:sp>
    </p:spTree>
    <p:extLst>
      <p:ext uri="{BB962C8B-B14F-4D97-AF65-F5344CB8AC3E}">
        <p14:creationId xmlns:p14="http://schemas.microsoft.com/office/powerpoint/2010/main" val="1188079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20</a:t>
            </a:fld>
            <a:endParaRPr lang="cs-CZ"/>
          </a:p>
        </p:txBody>
      </p:sp>
    </p:spTree>
    <p:extLst>
      <p:ext uri="{BB962C8B-B14F-4D97-AF65-F5344CB8AC3E}">
        <p14:creationId xmlns:p14="http://schemas.microsoft.com/office/powerpoint/2010/main" val="22861121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21</a:t>
            </a:fld>
            <a:endParaRPr lang="cs-CZ"/>
          </a:p>
        </p:txBody>
      </p:sp>
    </p:spTree>
    <p:extLst>
      <p:ext uri="{BB962C8B-B14F-4D97-AF65-F5344CB8AC3E}">
        <p14:creationId xmlns:p14="http://schemas.microsoft.com/office/powerpoint/2010/main" val="2271986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22</a:t>
            </a:fld>
            <a:endParaRPr lang="cs-CZ"/>
          </a:p>
        </p:txBody>
      </p:sp>
    </p:spTree>
    <p:extLst>
      <p:ext uri="{BB962C8B-B14F-4D97-AF65-F5344CB8AC3E}">
        <p14:creationId xmlns:p14="http://schemas.microsoft.com/office/powerpoint/2010/main" val="34762504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23</a:t>
            </a:fld>
            <a:endParaRPr lang="cs-CZ"/>
          </a:p>
        </p:txBody>
      </p:sp>
    </p:spTree>
    <p:extLst>
      <p:ext uri="{BB962C8B-B14F-4D97-AF65-F5344CB8AC3E}">
        <p14:creationId xmlns:p14="http://schemas.microsoft.com/office/powerpoint/2010/main" val="27729642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24</a:t>
            </a:fld>
            <a:endParaRPr lang="cs-CZ"/>
          </a:p>
        </p:txBody>
      </p:sp>
    </p:spTree>
    <p:extLst>
      <p:ext uri="{BB962C8B-B14F-4D97-AF65-F5344CB8AC3E}">
        <p14:creationId xmlns:p14="http://schemas.microsoft.com/office/powerpoint/2010/main" val="2251709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25</a:t>
            </a:fld>
            <a:endParaRPr lang="cs-CZ"/>
          </a:p>
        </p:txBody>
      </p:sp>
    </p:spTree>
    <p:extLst>
      <p:ext uri="{BB962C8B-B14F-4D97-AF65-F5344CB8AC3E}">
        <p14:creationId xmlns:p14="http://schemas.microsoft.com/office/powerpoint/2010/main" val="18558060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26</a:t>
            </a:fld>
            <a:endParaRPr lang="cs-CZ"/>
          </a:p>
        </p:txBody>
      </p:sp>
    </p:spTree>
    <p:extLst>
      <p:ext uri="{BB962C8B-B14F-4D97-AF65-F5344CB8AC3E}">
        <p14:creationId xmlns:p14="http://schemas.microsoft.com/office/powerpoint/2010/main" val="3061799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 typeface="Arial" panose="020B0604020202020204" pitchFamily="34" charset="0"/>
              <a:buNone/>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27</a:t>
            </a:fld>
            <a:endParaRPr lang="cs-CZ"/>
          </a:p>
        </p:txBody>
      </p:sp>
    </p:spTree>
    <p:extLst>
      <p:ext uri="{BB962C8B-B14F-4D97-AF65-F5344CB8AC3E}">
        <p14:creationId xmlns:p14="http://schemas.microsoft.com/office/powerpoint/2010/main" val="3623640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28</a:t>
            </a:fld>
            <a:endParaRPr lang="cs-CZ"/>
          </a:p>
        </p:txBody>
      </p:sp>
    </p:spTree>
    <p:extLst>
      <p:ext uri="{BB962C8B-B14F-4D97-AF65-F5344CB8AC3E}">
        <p14:creationId xmlns:p14="http://schemas.microsoft.com/office/powerpoint/2010/main" val="15930430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29</a:t>
            </a:fld>
            <a:endParaRPr lang="cs-CZ"/>
          </a:p>
        </p:txBody>
      </p:sp>
    </p:spTree>
    <p:extLst>
      <p:ext uri="{BB962C8B-B14F-4D97-AF65-F5344CB8AC3E}">
        <p14:creationId xmlns:p14="http://schemas.microsoft.com/office/powerpoint/2010/main" val="1563070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a:t>
            </a:fld>
            <a:endParaRPr lang="cs-CZ"/>
          </a:p>
        </p:txBody>
      </p:sp>
    </p:spTree>
    <p:extLst>
      <p:ext uri="{BB962C8B-B14F-4D97-AF65-F5344CB8AC3E}">
        <p14:creationId xmlns:p14="http://schemas.microsoft.com/office/powerpoint/2010/main" val="33496312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30</a:t>
            </a:fld>
            <a:endParaRPr lang="cs-CZ"/>
          </a:p>
        </p:txBody>
      </p:sp>
    </p:spTree>
    <p:extLst>
      <p:ext uri="{BB962C8B-B14F-4D97-AF65-F5344CB8AC3E}">
        <p14:creationId xmlns:p14="http://schemas.microsoft.com/office/powerpoint/2010/main" val="41862413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31</a:t>
            </a:fld>
            <a:endParaRPr lang="cs-CZ"/>
          </a:p>
        </p:txBody>
      </p:sp>
    </p:spTree>
    <p:extLst>
      <p:ext uri="{BB962C8B-B14F-4D97-AF65-F5344CB8AC3E}">
        <p14:creationId xmlns:p14="http://schemas.microsoft.com/office/powerpoint/2010/main" val="3258935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32</a:t>
            </a:fld>
            <a:endParaRPr lang="cs-CZ"/>
          </a:p>
        </p:txBody>
      </p:sp>
    </p:spTree>
    <p:extLst>
      <p:ext uri="{BB962C8B-B14F-4D97-AF65-F5344CB8AC3E}">
        <p14:creationId xmlns:p14="http://schemas.microsoft.com/office/powerpoint/2010/main" val="4006979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33</a:t>
            </a:fld>
            <a:endParaRPr lang="cs-CZ"/>
          </a:p>
        </p:txBody>
      </p:sp>
    </p:spTree>
    <p:extLst>
      <p:ext uri="{BB962C8B-B14F-4D97-AF65-F5344CB8AC3E}">
        <p14:creationId xmlns:p14="http://schemas.microsoft.com/office/powerpoint/2010/main" val="42436958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34</a:t>
            </a:fld>
            <a:endParaRPr lang="cs-CZ"/>
          </a:p>
        </p:txBody>
      </p:sp>
    </p:spTree>
    <p:extLst>
      <p:ext uri="{BB962C8B-B14F-4D97-AF65-F5344CB8AC3E}">
        <p14:creationId xmlns:p14="http://schemas.microsoft.com/office/powerpoint/2010/main" val="41279095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35</a:t>
            </a:fld>
            <a:endParaRPr lang="cs-CZ"/>
          </a:p>
        </p:txBody>
      </p:sp>
    </p:spTree>
    <p:extLst>
      <p:ext uri="{BB962C8B-B14F-4D97-AF65-F5344CB8AC3E}">
        <p14:creationId xmlns:p14="http://schemas.microsoft.com/office/powerpoint/2010/main" val="2286637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36</a:t>
            </a:fld>
            <a:endParaRPr lang="cs-CZ"/>
          </a:p>
        </p:txBody>
      </p:sp>
    </p:spTree>
    <p:extLst>
      <p:ext uri="{BB962C8B-B14F-4D97-AF65-F5344CB8AC3E}">
        <p14:creationId xmlns:p14="http://schemas.microsoft.com/office/powerpoint/2010/main" val="1138916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37</a:t>
            </a:fld>
            <a:endParaRPr lang="cs-CZ"/>
          </a:p>
        </p:txBody>
      </p:sp>
    </p:spTree>
    <p:extLst>
      <p:ext uri="{BB962C8B-B14F-4D97-AF65-F5344CB8AC3E}">
        <p14:creationId xmlns:p14="http://schemas.microsoft.com/office/powerpoint/2010/main" val="34465809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38</a:t>
            </a:fld>
            <a:endParaRPr lang="cs-CZ"/>
          </a:p>
        </p:txBody>
      </p:sp>
    </p:spTree>
    <p:extLst>
      <p:ext uri="{BB962C8B-B14F-4D97-AF65-F5344CB8AC3E}">
        <p14:creationId xmlns:p14="http://schemas.microsoft.com/office/powerpoint/2010/main" val="15892850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39</a:t>
            </a:fld>
            <a:endParaRPr lang="cs-CZ"/>
          </a:p>
        </p:txBody>
      </p:sp>
    </p:spTree>
    <p:extLst>
      <p:ext uri="{BB962C8B-B14F-4D97-AF65-F5344CB8AC3E}">
        <p14:creationId xmlns:p14="http://schemas.microsoft.com/office/powerpoint/2010/main" val="3680075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a:t>
            </a:fld>
            <a:endParaRPr lang="cs-CZ"/>
          </a:p>
        </p:txBody>
      </p:sp>
    </p:spTree>
    <p:extLst>
      <p:ext uri="{BB962C8B-B14F-4D97-AF65-F5344CB8AC3E}">
        <p14:creationId xmlns:p14="http://schemas.microsoft.com/office/powerpoint/2010/main" val="15198421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40</a:t>
            </a:fld>
            <a:endParaRPr lang="cs-CZ"/>
          </a:p>
        </p:txBody>
      </p:sp>
    </p:spTree>
    <p:extLst>
      <p:ext uri="{BB962C8B-B14F-4D97-AF65-F5344CB8AC3E}">
        <p14:creationId xmlns:p14="http://schemas.microsoft.com/office/powerpoint/2010/main" val="41173239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41</a:t>
            </a:fld>
            <a:endParaRPr lang="cs-CZ"/>
          </a:p>
        </p:txBody>
      </p:sp>
    </p:spTree>
    <p:extLst>
      <p:ext uri="{BB962C8B-B14F-4D97-AF65-F5344CB8AC3E}">
        <p14:creationId xmlns:p14="http://schemas.microsoft.com/office/powerpoint/2010/main" val="637674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42</a:t>
            </a:fld>
            <a:endParaRPr lang="cs-CZ"/>
          </a:p>
        </p:txBody>
      </p:sp>
    </p:spTree>
    <p:extLst>
      <p:ext uri="{BB962C8B-B14F-4D97-AF65-F5344CB8AC3E}">
        <p14:creationId xmlns:p14="http://schemas.microsoft.com/office/powerpoint/2010/main" val="1017721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43</a:t>
            </a:fld>
            <a:endParaRPr lang="cs-CZ"/>
          </a:p>
        </p:txBody>
      </p:sp>
    </p:spTree>
    <p:extLst>
      <p:ext uri="{BB962C8B-B14F-4D97-AF65-F5344CB8AC3E}">
        <p14:creationId xmlns:p14="http://schemas.microsoft.com/office/powerpoint/2010/main" val="31394434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44</a:t>
            </a:fld>
            <a:endParaRPr lang="cs-CZ"/>
          </a:p>
        </p:txBody>
      </p:sp>
    </p:spTree>
    <p:extLst>
      <p:ext uri="{BB962C8B-B14F-4D97-AF65-F5344CB8AC3E}">
        <p14:creationId xmlns:p14="http://schemas.microsoft.com/office/powerpoint/2010/main" val="368602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45</a:t>
            </a:fld>
            <a:endParaRPr lang="cs-CZ"/>
          </a:p>
        </p:txBody>
      </p:sp>
    </p:spTree>
    <p:extLst>
      <p:ext uri="{BB962C8B-B14F-4D97-AF65-F5344CB8AC3E}">
        <p14:creationId xmlns:p14="http://schemas.microsoft.com/office/powerpoint/2010/main" val="504977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46</a:t>
            </a:fld>
            <a:endParaRPr lang="cs-CZ"/>
          </a:p>
        </p:txBody>
      </p:sp>
    </p:spTree>
    <p:extLst>
      <p:ext uri="{BB962C8B-B14F-4D97-AF65-F5344CB8AC3E}">
        <p14:creationId xmlns:p14="http://schemas.microsoft.com/office/powerpoint/2010/main" val="13153528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47</a:t>
            </a:fld>
            <a:endParaRPr lang="cs-CZ"/>
          </a:p>
        </p:txBody>
      </p:sp>
    </p:spTree>
    <p:extLst>
      <p:ext uri="{BB962C8B-B14F-4D97-AF65-F5344CB8AC3E}">
        <p14:creationId xmlns:p14="http://schemas.microsoft.com/office/powerpoint/2010/main" val="16121887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48</a:t>
            </a:fld>
            <a:endParaRPr lang="cs-CZ"/>
          </a:p>
        </p:txBody>
      </p:sp>
    </p:spTree>
    <p:extLst>
      <p:ext uri="{BB962C8B-B14F-4D97-AF65-F5344CB8AC3E}">
        <p14:creationId xmlns:p14="http://schemas.microsoft.com/office/powerpoint/2010/main" val="27000829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49</a:t>
            </a:fld>
            <a:endParaRPr lang="cs-CZ"/>
          </a:p>
        </p:txBody>
      </p:sp>
    </p:spTree>
    <p:extLst>
      <p:ext uri="{BB962C8B-B14F-4D97-AF65-F5344CB8AC3E}">
        <p14:creationId xmlns:p14="http://schemas.microsoft.com/office/powerpoint/2010/main" val="355892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a:t>
            </a:fld>
            <a:endParaRPr lang="cs-CZ"/>
          </a:p>
        </p:txBody>
      </p:sp>
    </p:spTree>
    <p:extLst>
      <p:ext uri="{BB962C8B-B14F-4D97-AF65-F5344CB8AC3E}">
        <p14:creationId xmlns:p14="http://schemas.microsoft.com/office/powerpoint/2010/main" val="15215910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50</a:t>
            </a:fld>
            <a:endParaRPr lang="cs-CZ"/>
          </a:p>
        </p:txBody>
      </p:sp>
    </p:spTree>
    <p:extLst>
      <p:ext uri="{BB962C8B-B14F-4D97-AF65-F5344CB8AC3E}">
        <p14:creationId xmlns:p14="http://schemas.microsoft.com/office/powerpoint/2010/main" val="10421233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51</a:t>
            </a:fld>
            <a:endParaRPr lang="cs-CZ"/>
          </a:p>
        </p:txBody>
      </p:sp>
    </p:spTree>
    <p:extLst>
      <p:ext uri="{BB962C8B-B14F-4D97-AF65-F5344CB8AC3E}">
        <p14:creationId xmlns:p14="http://schemas.microsoft.com/office/powerpoint/2010/main" val="2613517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52</a:t>
            </a:fld>
            <a:endParaRPr lang="cs-CZ"/>
          </a:p>
        </p:txBody>
      </p:sp>
    </p:spTree>
    <p:extLst>
      <p:ext uri="{BB962C8B-B14F-4D97-AF65-F5344CB8AC3E}">
        <p14:creationId xmlns:p14="http://schemas.microsoft.com/office/powerpoint/2010/main" val="4027018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53</a:t>
            </a:fld>
            <a:endParaRPr lang="cs-CZ"/>
          </a:p>
        </p:txBody>
      </p:sp>
    </p:spTree>
    <p:extLst>
      <p:ext uri="{BB962C8B-B14F-4D97-AF65-F5344CB8AC3E}">
        <p14:creationId xmlns:p14="http://schemas.microsoft.com/office/powerpoint/2010/main" val="39881452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54</a:t>
            </a:fld>
            <a:endParaRPr lang="cs-CZ"/>
          </a:p>
        </p:txBody>
      </p:sp>
    </p:spTree>
    <p:extLst>
      <p:ext uri="{BB962C8B-B14F-4D97-AF65-F5344CB8AC3E}">
        <p14:creationId xmlns:p14="http://schemas.microsoft.com/office/powerpoint/2010/main" val="6722602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55</a:t>
            </a:fld>
            <a:endParaRPr lang="cs-CZ"/>
          </a:p>
        </p:txBody>
      </p:sp>
    </p:spTree>
    <p:extLst>
      <p:ext uri="{BB962C8B-B14F-4D97-AF65-F5344CB8AC3E}">
        <p14:creationId xmlns:p14="http://schemas.microsoft.com/office/powerpoint/2010/main" val="21258575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56</a:t>
            </a:fld>
            <a:endParaRPr lang="cs-CZ"/>
          </a:p>
        </p:txBody>
      </p:sp>
    </p:spTree>
    <p:extLst>
      <p:ext uri="{BB962C8B-B14F-4D97-AF65-F5344CB8AC3E}">
        <p14:creationId xmlns:p14="http://schemas.microsoft.com/office/powerpoint/2010/main" val="19240275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57</a:t>
            </a:fld>
            <a:endParaRPr lang="cs-CZ"/>
          </a:p>
        </p:txBody>
      </p:sp>
    </p:spTree>
    <p:extLst>
      <p:ext uri="{BB962C8B-B14F-4D97-AF65-F5344CB8AC3E}">
        <p14:creationId xmlns:p14="http://schemas.microsoft.com/office/powerpoint/2010/main" val="978837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58</a:t>
            </a:fld>
            <a:endParaRPr lang="cs-CZ"/>
          </a:p>
        </p:txBody>
      </p:sp>
    </p:spTree>
    <p:extLst>
      <p:ext uri="{BB962C8B-B14F-4D97-AF65-F5344CB8AC3E}">
        <p14:creationId xmlns:p14="http://schemas.microsoft.com/office/powerpoint/2010/main" val="280010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6</a:t>
            </a:fld>
            <a:endParaRPr lang="cs-CZ"/>
          </a:p>
        </p:txBody>
      </p:sp>
    </p:spTree>
    <p:extLst>
      <p:ext uri="{BB962C8B-B14F-4D97-AF65-F5344CB8AC3E}">
        <p14:creationId xmlns:p14="http://schemas.microsoft.com/office/powerpoint/2010/main" val="166713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a:t>
            </a:fld>
            <a:endParaRPr lang="cs-CZ"/>
          </a:p>
        </p:txBody>
      </p:sp>
    </p:spTree>
    <p:extLst>
      <p:ext uri="{BB962C8B-B14F-4D97-AF65-F5344CB8AC3E}">
        <p14:creationId xmlns:p14="http://schemas.microsoft.com/office/powerpoint/2010/main" val="1993369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8</a:t>
            </a:fld>
            <a:endParaRPr lang="cs-CZ"/>
          </a:p>
        </p:txBody>
      </p:sp>
    </p:spTree>
    <p:extLst>
      <p:ext uri="{BB962C8B-B14F-4D97-AF65-F5344CB8AC3E}">
        <p14:creationId xmlns:p14="http://schemas.microsoft.com/office/powerpoint/2010/main" val="901435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9</a:t>
            </a:fld>
            <a:endParaRPr lang="cs-CZ"/>
          </a:p>
        </p:txBody>
      </p:sp>
    </p:spTree>
    <p:extLst>
      <p:ext uri="{BB962C8B-B14F-4D97-AF65-F5344CB8AC3E}">
        <p14:creationId xmlns:p14="http://schemas.microsoft.com/office/powerpoint/2010/main" val="2074288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DFFA-9D1A-4330-9951-DABB34E56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s-CZ"/>
          </a:p>
        </p:txBody>
      </p:sp>
      <p:sp>
        <p:nvSpPr>
          <p:cNvPr id="3" name="Subtitle 2">
            <a:extLst>
              <a:ext uri="{FF2B5EF4-FFF2-40B4-BE49-F238E27FC236}">
                <a16:creationId xmlns:a16="http://schemas.microsoft.com/office/drawing/2014/main" id="{06E65521-16B0-4F66-85F0-55D42A5E00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5F082AD5-04ED-471E-BA7C-4831E873237F}"/>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5" name="Footer Placeholder 4">
            <a:extLst>
              <a:ext uri="{FF2B5EF4-FFF2-40B4-BE49-F238E27FC236}">
                <a16:creationId xmlns:a16="http://schemas.microsoft.com/office/drawing/2014/main" id="{231FB8B4-C700-41F0-B6C9-812096348B80}"/>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A86035A5-31DA-4BA6-9CCE-322B6A0E83EF}"/>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281160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0CEF-4875-499E-9120-985CD1D53A34}"/>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3F419E50-C9C8-443C-97D9-20562449DF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763576EF-C1DE-4C15-8D82-83A09EE55755}"/>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5" name="Footer Placeholder 4">
            <a:extLst>
              <a:ext uri="{FF2B5EF4-FFF2-40B4-BE49-F238E27FC236}">
                <a16:creationId xmlns:a16="http://schemas.microsoft.com/office/drawing/2014/main" id="{D4B774C1-49C1-4545-8E2B-69D749A0C1BF}"/>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122F547-1856-45C3-B2A2-EB181B87132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61403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DDA8F-D036-4768-A58A-A83B572D03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B56B8DB6-6C0A-4181-9F55-97CA06D9F3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AE6EA626-0132-4015-B68A-1934D80B6E00}"/>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5" name="Footer Placeholder 4">
            <a:extLst>
              <a:ext uri="{FF2B5EF4-FFF2-40B4-BE49-F238E27FC236}">
                <a16:creationId xmlns:a16="http://schemas.microsoft.com/office/drawing/2014/main" id="{0142E6CD-1987-4A46-B9DD-2026247B27B7}"/>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738A1DD5-BBF3-4D55-A618-82E2710CEFAE}"/>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161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7B7E-6AAA-4A80-9A6D-14E274F14279}"/>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92A16BA5-7F07-4EDD-8D5D-A4E5BCAEC0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DC40ACE5-EF65-45A8-84A7-282E1AC59746}"/>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5" name="Footer Placeholder 4">
            <a:extLst>
              <a:ext uri="{FF2B5EF4-FFF2-40B4-BE49-F238E27FC236}">
                <a16:creationId xmlns:a16="http://schemas.microsoft.com/office/drawing/2014/main" id="{67E3C34B-188A-47A9-B4AD-8D8901E5BF6B}"/>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7403D3A-D803-431B-A7F4-DEBBA450AAB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767411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1A82-D520-4E18-B991-88488A05E9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C80F221A-8039-40D8-8BF3-11AA38B897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80F197-00D2-4F2B-AEA7-23A8A7A0A8A3}"/>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5" name="Footer Placeholder 4">
            <a:extLst>
              <a:ext uri="{FF2B5EF4-FFF2-40B4-BE49-F238E27FC236}">
                <a16:creationId xmlns:a16="http://schemas.microsoft.com/office/drawing/2014/main" id="{6B778409-D3FE-4151-9B6C-B1C5089FFE78}"/>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9AFAEEB1-BE45-4B9E-A565-53593E3DF744}"/>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337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8EF5-FF45-415D-8D33-D1506B1D6BB5}"/>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40388C23-D079-493A-B732-EC264822DC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CA5CB92C-4C49-48C0-8680-DC0B2644B2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C830FC6F-BF12-4859-8ECE-6731147BD197}"/>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6" name="Footer Placeholder 5">
            <a:extLst>
              <a:ext uri="{FF2B5EF4-FFF2-40B4-BE49-F238E27FC236}">
                <a16:creationId xmlns:a16="http://schemas.microsoft.com/office/drawing/2014/main" id="{CD1AA946-4580-4937-84B5-3CC9C2B7DC79}"/>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92DE52E4-91E7-42B3-A101-B45964F8262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4145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CDD8-4204-4150-AD6E-2CA9D825E453}"/>
              </a:ext>
            </a:extLst>
          </p:cNvPr>
          <p:cNvSpPr>
            <a:spLocks noGrp="1"/>
          </p:cNvSpPr>
          <p:nvPr>
            <p:ph type="title"/>
          </p:nvPr>
        </p:nvSpPr>
        <p:spPr>
          <a:xfrm>
            <a:off x="839788" y="365125"/>
            <a:ext cx="10515600" cy="1325563"/>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9C72C499-7409-4E0C-9AB5-D3F0A68D8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7DED4C-D3A6-4D0F-A8A5-7238144751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5E096541-DFFA-48E6-9153-7427D6111E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1DA8F3-B2E2-461C-9F08-387CD43AFC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3A71D8CE-048D-4BC4-B8BD-261470DA5D50}"/>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8" name="Footer Placeholder 7">
            <a:extLst>
              <a:ext uri="{FF2B5EF4-FFF2-40B4-BE49-F238E27FC236}">
                <a16:creationId xmlns:a16="http://schemas.microsoft.com/office/drawing/2014/main" id="{5B87704E-6FCC-4C4A-B115-4F7F71FA459F}"/>
              </a:ext>
            </a:extLst>
          </p:cNvPr>
          <p:cNvSpPr>
            <a:spLocks noGrp="1"/>
          </p:cNvSpPr>
          <p:nvPr>
            <p:ph type="ftr" sz="quarter" idx="11"/>
          </p:nvPr>
        </p:nvSpPr>
        <p:spPr/>
        <p:txBody>
          <a:bodyPr/>
          <a:lstStyle/>
          <a:p>
            <a:endParaRPr lang="cs-CZ"/>
          </a:p>
        </p:txBody>
      </p:sp>
      <p:sp>
        <p:nvSpPr>
          <p:cNvPr id="9" name="Slide Number Placeholder 8">
            <a:extLst>
              <a:ext uri="{FF2B5EF4-FFF2-40B4-BE49-F238E27FC236}">
                <a16:creationId xmlns:a16="http://schemas.microsoft.com/office/drawing/2014/main" id="{5737D539-45E7-442E-8AA8-2B514F8851DA}"/>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152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5B3D-A895-48C4-8771-C73F34902252}"/>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CE4E7767-8A6E-441A-B5F3-AE2E2AE077DC}"/>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4" name="Footer Placeholder 3">
            <a:extLst>
              <a:ext uri="{FF2B5EF4-FFF2-40B4-BE49-F238E27FC236}">
                <a16:creationId xmlns:a16="http://schemas.microsoft.com/office/drawing/2014/main" id="{3A00AD99-97E3-45D9-B8AA-0EE56D2B4B28}"/>
              </a:ext>
            </a:extLst>
          </p:cNvPr>
          <p:cNvSpPr>
            <a:spLocks noGrp="1"/>
          </p:cNvSpPr>
          <p:nvPr>
            <p:ph type="ftr" sz="quarter" idx="11"/>
          </p:nvPr>
        </p:nvSpPr>
        <p:spPr/>
        <p:txBody>
          <a:bodyPr/>
          <a:lstStyle/>
          <a:p>
            <a:endParaRPr lang="cs-CZ"/>
          </a:p>
        </p:txBody>
      </p:sp>
      <p:sp>
        <p:nvSpPr>
          <p:cNvPr id="5" name="Slide Number Placeholder 4">
            <a:extLst>
              <a:ext uri="{FF2B5EF4-FFF2-40B4-BE49-F238E27FC236}">
                <a16:creationId xmlns:a16="http://schemas.microsoft.com/office/drawing/2014/main" id="{28B98856-6D8E-4D32-866A-7EADAF8C234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85877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5D3D7D-A68B-4112-B083-09E42F61E915}"/>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3" name="Footer Placeholder 2">
            <a:extLst>
              <a:ext uri="{FF2B5EF4-FFF2-40B4-BE49-F238E27FC236}">
                <a16:creationId xmlns:a16="http://schemas.microsoft.com/office/drawing/2014/main" id="{DE813406-78F5-4FB5-A427-8DEC922EEB70}"/>
              </a:ext>
            </a:extLst>
          </p:cNvPr>
          <p:cNvSpPr>
            <a:spLocks noGrp="1"/>
          </p:cNvSpPr>
          <p:nvPr>
            <p:ph type="ftr" sz="quarter" idx="11"/>
          </p:nvPr>
        </p:nvSpPr>
        <p:spPr/>
        <p:txBody>
          <a:bodyPr/>
          <a:lstStyle/>
          <a:p>
            <a:endParaRPr lang="cs-CZ"/>
          </a:p>
        </p:txBody>
      </p:sp>
      <p:sp>
        <p:nvSpPr>
          <p:cNvPr id="4" name="Slide Number Placeholder 3">
            <a:extLst>
              <a:ext uri="{FF2B5EF4-FFF2-40B4-BE49-F238E27FC236}">
                <a16:creationId xmlns:a16="http://schemas.microsoft.com/office/drawing/2014/main" id="{B0D806C0-5483-4749-AADD-089D390385A6}"/>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811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DCB1-44CE-48A3-B695-6729ACC58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3B9516D8-1CFF-4D5B-9E55-8ED61D113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85B0322E-23F8-48D4-8C17-A8CC00AF3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C26037-B8E3-492C-8079-AE3D656DE454}"/>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6" name="Footer Placeholder 5">
            <a:extLst>
              <a:ext uri="{FF2B5EF4-FFF2-40B4-BE49-F238E27FC236}">
                <a16:creationId xmlns:a16="http://schemas.microsoft.com/office/drawing/2014/main" id="{7CCC5BCB-4EDE-46A0-8CC2-87412A1918AF}"/>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BA186CF9-D190-4973-A74D-C94FAAF43B18}"/>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08171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8785-B6E1-4102-840F-D567877F8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22F6193E-B845-404E-A9CF-0F8DF7046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a:extLst>
              <a:ext uri="{FF2B5EF4-FFF2-40B4-BE49-F238E27FC236}">
                <a16:creationId xmlns:a16="http://schemas.microsoft.com/office/drawing/2014/main" id="{3D3AE95B-A2EF-4905-88A8-366AFFE35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A30EB9-FE68-4708-A66A-8C010E463FEF}"/>
              </a:ext>
            </a:extLst>
          </p:cNvPr>
          <p:cNvSpPr>
            <a:spLocks noGrp="1"/>
          </p:cNvSpPr>
          <p:nvPr>
            <p:ph type="dt" sz="half" idx="10"/>
          </p:nvPr>
        </p:nvSpPr>
        <p:spPr/>
        <p:txBody>
          <a:bodyPr/>
          <a:lstStyle/>
          <a:p>
            <a:fld id="{86481774-1402-4776-8C6D-221A2E9FF79D}" type="datetimeFigureOut">
              <a:rPr lang="cs-CZ" smtClean="0"/>
              <a:t>29.04.2024</a:t>
            </a:fld>
            <a:endParaRPr lang="cs-CZ"/>
          </a:p>
        </p:txBody>
      </p:sp>
      <p:sp>
        <p:nvSpPr>
          <p:cNvPr id="6" name="Footer Placeholder 5">
            <a:extLst>
              <a:ext uri="{FF2B5EF4-FFF2-40B4-BE49-F238E27FC236}">
                <a16:creationId xmlns:a16="http://schemas.microsoft.com/office/drawing/2014/main" id="{B12FD78F-C197-4AAD-A917-5F03759DD9B1}"/>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00E9A304-74C4-4433-83DB-F854A0DC5E29}"/>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3841573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66783-F655-41DF-A6B6-45A9FEC1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0B5AA6AF-D6CC-45E4-8C35-74B5C6288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3FBBFC0B-6180-4C84-825B-36B8D517D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81774-1402-4776-8C6D-221A2E9FF79D}" type="datetimeFigureOut">
              <a:rPr lang="cs-CZ" smtClean="0"/>
              <a:t>29.04.2024</a:t>
            </a:fld>
            <a:endParaRPr lang="cs-CZ"/>
          </a:p>
        </p:txBody>
      </p:sp>
      <p:sp>
        <p:nvSpPr>
          <p:cNvPr id="5" name="Footer Placeholder 4">
            <a:extLst>
              <a:ext uri="{FF2B5EF4-FFF2-40B4-BE49-F238E27FC236}">
                <a16:creationId xmlns:a16="http://schemas.microsoft.com/office/drawing/2014/main" id="{C06C50EB-9A44-4B1E-AD03-FDC0BBFA83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a:extLst>
              <a:ext uri="{FF2B5EF4-FFF2-40B4-BE49-F238E27FC236}">
                <a16:creationId xmlns:a16="http://schemas.microsoft.com/office/drawing/2014/main" id="{BC1AFE62-2CB8-4304-8181-B190F867F1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2B88A-0953-46DE-8FC8-78BBA31B38BB}" type="slidenum">
              <a:rPr lang="cs-CZ" smtClean="0"/>
              <a:t>‹#›</a:t>
            </a:fld>
            <a:endParaRPr lang="cs-CZ"/>
          </a:p>
        </p:txBody>
      </p:sp>
    </p:spTree>
    <p:extLst>
      <p:ext uri="{BB962C8B-B14F-4D97-AF65-F5344CB8AC3E}">
        <p14:creationId xmlns:p14="http://schemas.microsoft.com/office/powerpoint/2010/main" val="2058513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2.wdp"/></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emf"/><Relationship Id="rId10" Type="http://schemas.openxmlformats.org/officeDocument/2006/relationships/image" Target="../media/image13.jpeg"/><Relationship Id="rId4" Type="http://schemas.openxmlformats.org/officeDocument/2006/relationships/image" Target="../media/image7.emf"/><Relationship Id="rId9" Type="http://schemas.openxmlformats.org/officeDocument/2006/relationships/image" Target="../media/image12.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g Pharma R&amp;D : r/funny">
            <a:extLst>
              <a:ext uri="{FF2B5EF4-FFF2-40B4-BE49-F238E27FC236}">
                <a16:creationId xmlns:a16="http://schemas.microsoft.com/office/drawing/2014/main" id="{99337BDE-3F0F-49B4-BB6B-CE592B9227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088" y="3539752"/>
            <a:ext cx="6694693" cy="2387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3786910-21AB-489A-BC4A-2875B3526496}"/>
              </a:ext>
            </a:extLst>
          </p:cNvPr>
          <p:cNvSpPr txBox="1"/>
          <p:nvPr/>
        </p:nvSpPr>
        <p:spPr>
          <a:xfrm>
            <a:off x="606830" y="0"/>
            <a:ext cx="8751141" cy="584775"/>
          </a:xfrm>
          <a:prstGeom prst="rect">
            <a:avLst/>
          </a:prstGeom>
          <a:noFill/>
        </p:spPr>
        <p:txBody>
          <a:bodyPr wrap="square" rtlCol="0">
            <a:spAutoFit/>
          </a:bodyPr>
          <a:lstStyle/>
          <a:p>
            <a:r>
              <a:rPr lang="cs-CZ" sz="3200" dirty="0" err="1"/>
              <a:t>Industrial</a:t>
            </a:r>
            <a:r>
              <a:rPr lang="cs-CZ" sz="3200" dirty="0"/>
              <a:t> </a:t>
            </a:r>
            <a:r>
              <a:rPr lang="cs-CZ" sz="3200" dirty="0" err="1"/>
              <a:t>Organisation</a:t>
            </a:r>
            <a:r>
              <a:rPr lang="cs-CZ" sz="3200" dirty="0"/>
              <a:t> / Matěj Bajgar</a:t>
            </a:r>
          </a:p>
        </p:txBody>
      </p:sp>
      <p:sp>
        <p:nvSpPr>
          <p:cNvPr id="8" name="Title 1">
            <a:extLst>
              <a:ext uri="{FF2B5EF4-FFF2-40B4-BE49-F238E27FC236}">
                <a16:creationId xmlns:a16="http://schemas.microsoft.com/office/drawing/2014/main" id="{AD8172CF-689D-4315-A9EE-AB0F478A09F9}"/>
              </a:ext>
            </a:extLst>
          </p:cNvPr>
          <p:cNvSpPr>
            <a:spLocks noGrp="1"/>
          </p:cNvSpPr>
          <p:nvPr>
            <p:ph type="ctrTitle"/>
          </p:nvPr>
        </p:nvSpPr>
        <p:spPr>
          <a:xfrm>
            <a:off x="425089" y="4305712"/>
            <a:ext cx="11341822" cy="2387600"/>
          </a:xfrm>
        </p:spPr>
        <p:txBody>
          <a:bodyPr>
            <a:normAutofit/>
          </a:bodyPr>
          <a:lstStyle/>
          <a:p>
            <a:r>
              <a:rPr lang="cs-CZ" err="1"/>
              <a:t>Topic</a:t>
            </a:r>
            <a:r>
              <a:rPr lang="cs-CZ"/>
              <a:t> 7: Innovation</a:t>
            </a:r>
            <a:endParaRPr lang="cs-CZ" dirty="0"/>
          </a:p>
        </p:txBody>
      </p:sp>
      <p:pic>
        <p:nvPicPr>
          <p:cNvPr id="1028" name="Picture 4" descr="Imgur: The magic of the Internet">
            <a:extLst>
              <a:ext uri="{FF2B5EF4-FFF2-40B4-BE49-F238E27FC236}">
                <a16:creationId xmlns:a16="http://schemas.microsoft.com/office/drawing/2014/main" id="{024C512B-0388-4AD9-AC6E-C10E73966D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6842" y="0"/>
            <a:ext cx="4065158" cy="47335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EGO Express | Lego jokes, Psychology humor, Science humor">
            <a:extLst>
              <a:ext uri="{FF2B5EF4-FFF2-40B4-BE49-F238E27FC236}">
                <a16:creationId xmlns:a16="http://schemas.microsoft.com/office/drawing/2014/main" id="{42589C39-9479-440D-BD97-666A181C71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8033" y="484745"/>
            <a:ext cx="2812436" cy="321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28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D3BF473C-8AC9-45C4-B7CD-582A23D8CD5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Innovation is highly concentrated</a:t>
            </a:r>
          </a:p>
        </p:txBody>
      </p:sp>
      <p:pic>
        <p:nvPicPr>
          <p:cNvPr id="3" name="Picture 2">
            <a:extLst>
              <a:ext uri="{FF2B5EF4-FFF2-40B4-BE49-F238E27FC236}">
                <a16:creationId xmlns:a16="http://schemas.microsoft.com/office/drawing/2014/main" id="{57415343-B613-4511-9F6E-8045E115E3CE}"/>
              </a:ext>
            </a:extLst>
          </p:cNvPr>
          <p:cNvPicPr>
            <a:picLocks noChangeAspect="1"/>
          </p:cNvPicPr>
          <p:nvPr/>
        </p:nvPicPr>
        <p:blipFill>
          <a:blip r:embed="rId3"/>
          <a:stretch>
            <a:fillRect/>
          </a:stretch>
        </p:blipFill>
        <p:spPr>
          <a:xfrm>
            <a:off x="835728" y="0"/>
            <a:ext cx="10520543" cy="6858000"/>
          </a:xfrm>
          <a:prstGeom prst="rect">
            <a:avLst/>
          </a:prstGeom>
        </p:spPr>
      </p:pic>
    </p:spTree>
    <p:extLst>
      <p:ext uri="{BB962C8B-B14F-4D97-AF65-F5344CB8AC3E}">
        <p14:creationId xmlns:p14="http://schemas.microsoft.com/office/powerpoint/2010/main" val="2077100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D3BF473C-8AC9-45C4-B7CD-582A23D8CD5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Innovation is highly concentrated</a:t>
            </a:r>
          </a:p>
        </p:txBody>
      </p:sp>
      <p:pic>
        <p:nvPicPr>
          <p:cNvPr id="2" name="Picture 1">
            <a:extLst>
              <a:ext uri="{FF2B5EF4-FFF2-40B4-BE49-F238E27FC236}">
                <a16:creationId xmlns:a16="http://schemas.microsoft.com/office/drawing/2014/main" id="{8DA1FBF2-900A-4293-BBAF-3686FB9E3529}"/>
              </a:ext>
            </a:extLst>
          </p:cNvPr>
          <p:cNvPicPr>
            <a:picLocks noChangeAspect="1"/>
          </p:cNvPicPr>
          <p:nvPr/>
        </p:nvPicPr>
        <p:blipFill>
          <a:blip r:embed="rId3"/>
          <a:stretch>
            <a:fillRect/>
          </a:stretch>
        </p:blipFill>
        <p:spPr>
          <a:xfrm>
            <a:off x="1676142" y="1390006"/>
            <a:ext cx="8477250" cy="5000625"/>
          </a:xfrm>
          <a:prstGeom prst="rect">
            <a:avLst/>
          </a:prstGeom>
        </p:spPr>
      </p:pic>
    </p:spTree>
    <p:extLst>
      <p:ext uri="{BB962C8B-B14F-4D97-AF65-F5344CB8AC3E}">
        <p14:creationId xmlns:p14="http://schemas.microsoft.com/office/powerpoint/2010/main" val="3288848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D3BF473C-8AC9-45C4-B7CD-582A23D8CD5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Innovation is highly concentrated</a:t>
            </a:r>
          </a:p>
        </p:txBody>
      </p:sp>
      <p:pic>
        <p:nvPicPr>
          <p:cNvPr id="5" name="Picture 4">
            <a:extLst>
              <a:ext uri="{FF2B5EF4-FFF2-40B4-BE49-F238E27FC236}">
                <a16:creationId xmlns:a16="http://schemas.microsoft.com/office/drawing/2014/main" id="{7A7895EF-4274-4D31-BB66-A94F22EDB258}"/>
              </a:ext>
            </a:extLst>
          </p:cNvPr>
          <p:cNvPicPr>
            <a:picLocks noChangeAspect="1"/>
          </p:cNvPicPr>
          <p:nvPr/>
        </p:nvPicPr>
        <p:blipFill>
          <a:blip r:embed="rId3"/>
          <a:stretch>
            <a:fillRect/>
          </a:stretch>
        </p:blipFill>
        <p:spPr>
          <a:xfrm>
            <a:off x="523390" y="1169772"/>
            <a:ext cx="9244174" cy="5688227"/>
          </a:xfrm>
          <a:prstGeom prst="rect">
            <a:avLst/>
          </a:prstGeom>
        </p:spPr>
      </p:pic>
    </p:spTree>
    <p:extLst>
      <p:ext uri="{BB962C8B-B14F-4D97-AF65-F5344CB8AC3E}">
        <p14:creationId xmlns:p14="http://schemas.microsoft.com/office/powerpoint/2010/main" val="68097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2421923"/>
            <a:ext cx="10892051" cy="4287261"/>
          </a:xfrm>
        </p:spPr>
        <p:txBody>
          <a:bodyPr>
            <a:normAutofit/>
          </a:bodyPr>
          <a:lstStyle/>
          <a:p>
            <a:pPr marL="0" indent="0">
              <a:buNone/>
            </a:pPr>
            <a:r>
              <a:rPr lang="en-US" sz="2000" i="1" dirty="0"/>
              <a:t>“As soon as we go into details and inquire into the individual items in which progress was most conspicuous, the trail leads not to the doors of those firms that work under conditions of comparatively free competition but precisely to the door of the large concerns ... and a shocking suspicion dawns upon us that big business may have had more to do with creating that standard of life than with keeping it down.</a:t>
            </a:r>
            <a:r>
              <a:rPr lang="en-US" sz="2000" dirty="0"/>
              <a:t>”</a:t>
            </a:r>
            <a:endParaRPr lang="en-US" sz="2000" i="1" dirty="0"/>
          </a:p>
          <a:p>
            <a:pPr marL="0" indent="0">
              <a:buNone/>
            </a:pPr>
            <a:r>
              <a:rPr lang="cs-CZ" sz="2000" dirty="0"/>
              <a:t>Joseph </a:t>
            </a:r>
            <a:r>
              <a:rPr lang="cs-CZ" sz="2000" dirty="0" err="1"/>
              <a:t>Schumpeter</a:t>
            </a:r>
            <a:r>
              <a:rPr lang="cs-CZ" sz="2000" dirty="0"/>
              <a:t> (1942)</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pic>
        <p:nvPicPr>
          <p:cNvPr id="3074" name="Picture 2" descr="Josef Alois Schumpeter – Wikipedie">
            <a:extLst>
              <a:ext uri="{FF2B5EF4-FFF2-40B4-BE49-F238E27FC236}">
                <a16:creationId xmlns:a16="http://schemas.microsoft.com/office/drawing/2014/main" id="{1F80B444-E9FE-4CBD-A714-F2D859C63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8310" y="3841114"/>
            <a:ext cx="2187322" cy="2868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5007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Autofit/>
          </a:bodyPr>
          <a:lstStyle/>
          <a:p>
            <a:pPr marL="0" indent="0">
              <a:buNone/>
            </a:pPr>
            <a:r>
              <a:rPr lang="cs-CZ" sz="2000" b="1" dirty="0" err="1"/>
              <a:t>Ability</a:t>
            </a:r>
            <a:r>
              <a:rPr lang="cs-CZ" sz="2000" b="1" dirty="0"/>
              <a:t> to </a:t>
            </a:r>
            <a:r>
              <a:rPr lang="cs-CZ" sz="2000" b="1" dirty="0" err="1"/>
              <a:t>innovate</a:t>
            </a:r>
            <a:endParaRPr lang="cs-CZ" sz="2000" b="1" dirty="0"/>
          </a:p>
          <a:p>
            <a:r>
              <a:rPr lang="cs-CZ" sz="2000" dirty="0" err="1"/>
              <a:t>Why</a:t>
            </a:r>
            <a:r>
              <a:rPr lang="cs-CZ" sz="2000" dirty="0"/>
              <a:t> </a:t>
            </a:r>
            <a:r>
              <a:rPr lang="cs-CZ" sz="2000" dirty="0" err="1"/>
              <a:t>might</a:t>
            </a:r>
            <a:r>
              <a:rPr lang="cs-CZ" sz="2000" dirty="0"/>
              <a:t> </a:t>
            </a:r>
            <a:r>
              <a:rPr lang="cs-CZ" sz="2000" dirty="0" err="1"/>
              <a:t>large</a:t>
            </a:r>
            <a:r>
              <a:rPr lang="cs-CZ" sz="2000" dirty="0"/>
              <a:t> </a:t>
            </a:r>
            <a:r>
              <a:rPr lang="cs-CZ" sz="2000" dirty="0" err="1"/>
              <a:t>companies</a:t>
            </a:r>
            <a:r>
              <a:rPr lang="cs-CZ" sz="2000" dirty="0"/>
              <a:t> </a:t>
            </a:r>
            <a:r>
              <a:rPr lang="cs-CZ" sz="2000" dirty="0" err="1"/>
              <a:t>be</a:t>
            </a:r>
            <a:r>
              <a:rPr lang="cs-CZ" sz="2000" dirty="0"/>
              <a:t> </a:t>
            </a:r>
            <a:r>
              <a:rPr lang="cs-CZ" sz="2000" dirty="0" err="1"/>
              <a:t>best</a:t>
            </a:r>
            <a:r>
              <a:rPr lang="cs-CZ" sz="2000" dirty="0"/>
              <a:t> </a:t>
            </a:r>
            <a:r>
              <a:rPr lang="cs-CZ" sz="2000" dirty="0" err="1"/>
              <a:t>able</a:t>
            </a:r>
            <a:r>
              <a:rPr lang="cs-CZ" sz="2000" dirty="0"/>
              <a:t> to </a:t>
            </a:r>
            <a:r>
              <a:rPr lang="cs-CZ" sz="2000" dirty="0" err="1"/>
              <a:t>innovate</a:t>
            </a:r>
            <a:r>
              <a:rPr lang="cs-CZ" sz="2000" dirty="0"/>
              <a:t>?</a:t>
            </a:r>
          </a:p>
          <a:p>
            <a:pPr lvl="1"/>
            <a:r>
              <a:rPr lang="cs-CZ" sz="2000" dirty="0"/>
              <a:t>Access to </a:t>
            </a:r>
            <a:r>
              <a:rPr lang="cs-CZ" sz="2000" dirty="0" err="1"/>
              <a:t>funding</a:t>
            </a:r>
            <a:endParaRPr lang="cs-CZ" sz="2000" dirty="0"/>
          </a:p>
          <a:p>
            <a:pPr lvl="2"/>
            <a:r>
              <a:rPr lang="cs-CZ" dirty="0"/>
              <a:t>With </a:t>
            </a:r>
            <a:r>
              <a:rPr lang="cs-CZ" dirty="0" err="1"/>
              <a:t>perfect</a:t>
            </a:r>
            <a:r>
              <a:rPr lang="cs-CZ" dirty="0"/>
              <a:t> </a:t>
            </a:r>
            <a:r>
              <a:rPr lang="cs-CZ" dirty="0" err="1"/>
              <a:t>capital</a:t>
            </a:r>
            <a:r>
              <a:rPr lang="cs-CZ" dirty="0"/>
              <a:t> </a:t>
            </a:r>
            <a:r>
              <a:rPr lang="cs-CZ" dirty="0" err="1"/>
              <a:t>markets</a:t>
            </a:r>
            <a:r>
              <a:rPr lang="cs-CZ" dirty="0"/>
              <a:t>, </a:t>
            </a:r>
            <a:r>
              <a:rPr lang="cs-CZ" dirty="0" err="1"/>
              <a:t>projects</a:t>
            </a:r>
            <a:r>
              <a:rPr lang="cs-CZ" dirty="0"/>
              <a:t> with E(return) &gt; 0 </a:t>
            </a:r>
            <a:r>
              <a:rPr lang="cs-CZ" dirty="0" err="1"/>
              <a:t>should</a:t>
            </a:r>
            <a:r>
              <a:rPr lang="cs-CZ" dirty="0"/>
              <a:t> </a:t>
            </a:r>
            <a:r>
              <a:rPr lang="cs-CZ" dirty="0" err="1"/>
              <a:t>be</a:t>
            </a:r>
            <a:r>
              <a:rPr lang="cs-CZ" dirty="0"/>
              <a:t> </a:t>
            </a:r>
            <a:r>
              <a:rPr lang="cs-CZ" dirty="0" err="1"/>
              <a:t>funded</a:t>
            </a:r>
            <a:endParaRPr lang="cs-CZ" dirty="0"/>
          </a:p>
          <a:p>
            <a:pPr lvl="2"/>
            <a:r>
              <a:rPr lang="cs-CZ" dirty="0"/>
              <a:t>R&amp;D risky and hard to use as a </a:t>
            </a:r>
            <a:r>
              <a:rPr lang="cs-CZ" dirty="0" err="1"/>
              <a:t>collateral</a:t>
            </a:r>
            <a:r>
              <a:rPr lang="cs-CZ" dirty="0"/>
              <a:t> </a:t>
            </a:r>
            <a:r>
              <a:rPr lang="cs-CZ" dirty="0">
                <a:sym typeface="Wingdings" panose="05000000000000000000" pitchFamily="2" charset="2"/>
              </a:rPr>
              <a:t> </a:t>
            </a:r>
            <a:r>
              <a:rPr lang="cs-CZ" dirty="0" err="1">
                <a:sym typeface="Wingdings" panose="05000000000000000000" pitchFamily="2" charset="2"/>
              </a:rPr>
              <a:t>it</a:t>
            </a:r>
            <a:r>
              <a:rPr lang="cs-CZ" dirty="0">
                <a:sym typeface="Wingdings" panose="05000000000000000000" pitchFamily="2" charset="2"/>
              </a:rPr>
              <a:t> </a:t>
            </a:r>
            <a:r>
              <a:rPr lang="cs-CZ" dirty="0" err="1">
                <a:sym typeface="Wingdings" panose="05000000000000000000" pitchFamily="2" charset="2"/>
              </a:rPr>
              <a:t>may</a:t>
            </a:r>
            <a:r>
              <a:rPr lang="cs-CZ" dirty="0">
                <a:sym typeface="Wingdings" panose="05000000000000000000" pitchFamily="2" charset="2"/>
              </a:rPr>
              <a:t> </a:t>
            </a:r>
            <a:r>
              <a:rPr lang="cs-CZ" dirty="0" err="1">
                <a:sym typeface="Wingdings" panose="05000000000000000000" pitchFamily="2" charset="2"/>
              </a:rPr>
              <a:t>be</a:t>
            </a:r>
            <a:r>
              <a:rPr lang="cs-CZ" dirty="0">
                <a:sym typeface="Wingdings" panose="05000000000000000000" pitchFamily="2" charset="2"/>
              </a:rPr>
              <a:t> </a:t>
            </a:r>
            <a:r>
              <a:rPr lang="cs-CZ" dirty="0" err="1">
                <a:sym typeface="Wingdings" panose="05000000000000000000" pitchFamily="2" charset="2"/>
              </a:rPr>
              <a:t>difficult</a:t>
            </a:r>
            <a:r>
              <a:rPr lang="cs-CZ" dirty="0">
                <a:sym typeface="Wingdings" panose="05000000000000000000" pitchFamily="2" charset="2"/>
              </a:rPr>
              <a:t> to </a:t>
            </a:r>
            <a:r>
              <a:rPr lang="cs-CZ" dirty="0" err="1">
                <a:sym typeface="Wingdings" panose="05000000000000000000" pitchFamily="2" charset="2"/>
              </a:rPr>
              <a:t>get</a:t>
            </a:r>
            <a:r>
              <a:rPr lang="cs-CZ" dirty="0">
                <a:sym typeface="Wingdings" panose="05000000000000000000" pitchFamily="2" charset="2"/>
              </a:rPr>
              <a:t> a </a:t>
            </a:r>
            <a:r>
              <a:rPr lang="cs-CZ" dirty="0" err="1">
                <a:sym typeface="Wingdings" panose="05000000000000000000" pitchFamily="2" charset="2"/>
              </a:rPr>
              <a:t>loan</a:t>
            </a:r>
            <a:endParaRPr lang="cs-CZ" dirty="0">
              <a:sym typeface="Wingdings" panose="05000000000000000000" pitchFamily="2" charset="2"/>
            </a:endParaRPr>
          </a:p>
          <a:p>
            <a:pPr lvl="2"/>
            <a:r>
              <a:rPr lang="cs-CZ" dirty="0"/>
              <a:t>Venture </a:t>
            </a:r>
            <a:r>
              <a:rPr lang="cs-CZ" dirty="0" err="1"/>
              <a:t>capital</a:t>
            </a:r>
            <a:r>
              <a:rPr lang="cs-CZ" dirty="0"/>
              <a:t> </a:t>
            </a:r>
            <a:r>
              <a:rPr lang="cs-CZ" dirty="0" err="1"/>
              <a:t>requires</a:t>
            </a:r>
            <a:r>
              <a:rPr lang="cs-CZ" dirty="0"/>
              <a:t> </a:t>
            </a:r>
            <a:r>
              <a:rPr lang="cs-CZ" dirty="0" err="1"/>
              <a:t>that</a:t>
            </a:r>
            <a:r>
              <a:rPr lang="cs-CZ" dirty="0"/>
              <a:t> </a:t>
            </a:r>
            <a:r>
              <a:rPr lang="cs-CZ" dirty="0" err="1"/>
              <a:t>you</a:t>
            </a:r>
            <a:r>
              <a:rPr lang="cs-CZ" dirty="0"/>
              <a:t> </a:t>
            </a:r>
            <a:r>
              <a:rPr lang="cs-CZ" dirty="0" err="1"/>
              <a:t>reveal</a:t>
            </a:r>
            <a:r>
              <a:rPr lang="cs-CZ" dirty="0"/>
              <a:t> </a:t>
            </a:r>
            <a:r>
              <a:rPr lang="cs-CZ" dirty="0" err="1"/>
              <a:t>your</a:t>
            </a:r>
            <a:r>
              <a:rPr lang="cs-CZ" dirty="0"/>
              <a:t> idea</a:t>
            </a:r>
          </a:p>
          <a:p>
            <a:pPr marL="914400" lvl="2" indent="0">
              <a:buNone/>
            </a:pPr>
            <a:r>
              <a:rPr lang="cs-CZ" dirty="0"/>
              <a:t>   </a:t>
            </a:r>
            <a:r>
              <a:rPr lang="cs-CZ" dirty="0">
                <a:sym typeface="Wingdings" panose="05000000000000000000" pitchFamily="2" charset="2"/>
              </a:rPr>
              <a:t> </a:t>
            </a:r>
            <a:r>
              <a:rPr lang="cs-CZ" dirty="0" err="1">
                <a:sym typeface="Wingdings" panose="05000000000000000000" pitchFamily="2" charset="2"/>
              </a:rPr>
              <a:t>Funding</a:t>
            </a:r>
            <a:r>
              <a:rPr lang="cs-CZ" dirty="0">
                <a:sym typeface="Wingdings" panose="05000000000000000000" pitchFamily="2" charset="2"/>
              </a:rPr>
              <a:t> </a:t>
            </a:r>
            <a:r>
              <a:rPr lang="cs-CZ" dirty="0" err="1">
                <a:sym typeface="Wingdings" panose="05000000000000000000" pitchFamily="2" charset="2"/>
              </a:rPr>
              <a:t>matters</a:t>
            </a:r>
            <a:r>
              <a:rPr lang="cs-CZ" dirty="0">
                <a:sym typeface="Wingdings" panose="05000000000000000000" pitchFamily="2" charset="2"/>
              </a:rPr>
              <a:t>!</a:t>
            </a:r>
            <a:endParaRPr lang="cs-CZ" dirty="0"/>
          </a:p>
          <a:p>
            <a:pPr lvl="1"/>
            <a:r>
              <a:rPr lang="cs-CZ" sz="2000" dirty="0" err="1"/>
              <a:t>Ability</a:t>
            </a:r>
            <a:r>
              <a:rPr lang="cs-CZ" sz="2000" dirty="0"/>
              <a:t> to </a:t>
            </a:r>
            <a:r>
              <a:rPr lang="cs-CZ" sz="2000" dirty="0" err="1"/>
              <a:t>leverage</a:t>
            </a:r>
            <a:r>
              <a:rPr lang="cs-CZ" sz="2000" dirty="0"/>
              <a:t> </a:t>
            </a:r>
            <a:r>
              <a:rPr lang="cs-CZ" sz="2000" dirty="0" err="1"/>
              <a:t>scale</a:t>
            </a:r>
            <a:r>
              <a:rPr lang="cs-CZ" sz="2000" dirty="0"/>
              <a:t> </a:t>
            </a:r>
            <a:r>
              <a:rPr lang="cs-CZ" sz="2000" dirty="0" err="1"/>
              <a:t>economies</a:t>
            </a:r>
            <a:endParaRPr lang="cs-CZ" sz="2000" dirty="0"/>
          </a:p>
          <a:p>
            <a:pPr lvl="1"/>
            <a:r>
              <a:rPr lang="cs-CZ" sz="2000" dirty="0" err="1"/>
              <a:t>Ability</a:t>
            </a:r>
            <a:r>
              <a:rPr lang="cs-CZ" sz="2000" dirty="0"/>
              <a:t> to </a:t>
            </a:r>
            <a:r>
              <a:rPr lang="cs-CZ" sz="2000" dirty="0" err="1"/>
              <a:t>bring</a:t>
            </a:r>
            <a:r>
              <a:rPr lang="cs-CZ" sz="2000" dirty="0"/>
              <a:t> </a:t>
            </a:r>
            <a:r>
              <a:rPr lang="cs-CZ" sz="2000" dirty="0" err="1"/>
              <a:t>innovations</a:t>
            </a:r>
            <a:r>
              <a:rPr lang="cs-CZ" sz="2000" dirty="0"/>
              <a:t> to the market</a:t>
            </a:r>
          </a:p>
          <a:p>
            <a:r>
              <a:rPr lang="cs-CZ" sz="2000" dirty="0"/>
              <a:t>But...</a:t>
            </a:r>
          </a:p>
          <a:p>
            <a:pPr lvl="1"/>
            <a:r>
              <a:rPr lang="cs-CZ" sz="2000" dirty="0" err="1"/>
              <a:t>What</a:t>
            </a:r>
            <a:r>
              <a:rPr lang="cs-CZ" sz="2000" dirty="0"/>
              <a:t> </a:t>
            </a:r>
            <a:r>
              <a:rPr lang="cs-CZ" sz="2000" dirty="0" err="1"/>
              <a:t>about</a:t>
            </a:r>
            <a:r>
              <a:rPr lang="cs-CZ" sz="2000" dirty="0"/>
              <a:t> </a:t>
            </a:r>
            <a:r>
              <a:rPr lang="cs-CZ" sz="2000" dirty="0" err="1"/>
              <a:t>all</a:t>
            </a:r>
            <a:r>
              <a:rPr lang="cs-CZ" sz="2000" dirty="0"/>
              <a:t> the </a:t>
            </a:r>
            <a:r>
              <a:rPr lang="cs-CZ" sz="2000" dirty="0" err="1"/>
              <a:t>innovative</a:t>
            </a:r>
            <a:r>
              <a:rPr lang="cs-CZ" sz="2000" dirty="0"/>
              <a:t> start-</a:t>
            </a:r>
            <a:r>
              <a:rPr lang="cs-CZ" sz="2000" dirty="0" err="1"/>
              <a:t>ups</a:t>
            </a:r>
            <a:r>
              <a:rPr lang="cs-CZ" sz="2000" dirty="0"/>
              <a:t>?</a:t>
            </a:r>
          </a:p>
          <a:p>
            <a:pPr lvl="1"/>
            <a:r>
              <a:rPr lang="cs-CZ" sz="2000" dirty="0" err="1"/>
              <a:t>Large</a:t>
            </a:r>
            <a:r>
              <a:rPr lang="cs-CZ" sz="2000" dirty="0"/>
              <a:t> </a:t>
            </a:r>
            <a:r>
              <a:rPr lang="cs-CZ" sz="2000" dirty="0" err="1"/>
              <a:t>companies</a:t>
            </a:r>
            <a:r>
              <a:rPr lang="cs-CZ" sz="2000" dirty="0"/>
              <a:t> </a:t>
            </a:r>
            <a:r>
              <a:rPr lang="cs-CZ" sz="2000" dirty="0" err="1"/>
              <a:t>too</a:t>
            </a:r>
            <a:r>
              <a:rPr lang="cs-CZ" sz="2000" dirty="0"/>
              <a:t> </a:t>
            </a:r>
            <a:r>
              <a:rPr lang="cs-CZ" sz="2000" dirty="0" err="1"/>
              <a:t>bureaucratic</a:t>
            </a:r>
            <a:r>
              <a:rPr lang="cs-CZ" sz="2000" dirty="0"/>
              <a:t> and </a:t>
            </a:r>
            <a:r>
              <a:rPr lang="cs-CZ" sz="2000" dirty="0" err="1"/>
              <a:t>conservative</a:t>
            </a:r>
            <a:r>
              <a:rPr lang="cs-CZ" sz="2000" dirty="0"/>
              <a:t>?</a:t>
            </a:r>
          </a:p>
          <a:p>
            <a:pPr lvl="1"/>
            <a:r>
              <a:rPr lang="cs-CZ" sz="2000" dirty="0" err="1"/>
              <a:t>Incremental</a:t>
            </a:r>
            <a:r>
              <a:rPr lang="cs-CZ" sz="2000" dirty="0"/>
              <a:t> vs. </a:t>
            </a:r>
            <a:r>
              <a:rPr lang="cs-CZ" sz="2000" dirty="0" err="1"/>
              <a:t>radical</a:t>
            </a:r>
            <a:r>
              <a:rPr lang="cs-CZ" sz="2000" dirty="0"/>
              <a:t> </a:t>
            </a:r>
            <a:r>
              <a:rPr lang="cs-CZ" sz="2000" dirty="0" err="1"/>
              <a:t>innovation</a:t>
            </a:r>
            <a:r>
              <a:rPr lang="cs-CZ" sz="2000" dirty="0"/>
              <a:t>?</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pic>
        <p:nvPicPr>
          <p:cNvPr id="4098" name="Picture 2" descr="Co je startup?">
            <a:extLst>
              <a:ext uri="{FF2B5EF4-FFF2-40B4-BE49-F238E27FC236}">
                <a16:creationId xmlns:a16="http://schemas.microsoft.com/office/drawing/2014/main" id="{95286D9C-06EA-4547-9D2A-091AA4F9F1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9880" y="5137530"/>
            <a:ext cx="2773096" cy="1409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oubor:United States one dollar bill, obverse.jpg – Wikipedie">
            <a:extLst>
              <a:ext uri="{FF2B5EF4-FFF2-40B4-BE49-F238E27FC236}">
                <a16:creationId xmlns:a16="http://schemas.microsoft.com/office/drawing/2014/main" id="{40398E43-F3E9-49B1-AB72-840170EA6F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3604" y="1142485"/>
            <a:ext cx="3238500" cy="14097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hat is a Corporation? - Various Types and Reasons to Incorporate">
            <a:extLst>
              <a:ext uri="{FF2B5EF4-FFF2-40B4-BE49-F238E27FC236}">
                <a16:creationId xmlns:a16="http://schemas.microsoft.com/office/drawing/2014/main" id="{688D455D-D16C-4133-AEC8-7C973F865D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83341" y="3218824"/>
            <a:ext cx="2527519" cy="1503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206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rmAutofit/>
          </a:bodyPr>
          <a:lstStyle/>
          <a:p>
            <a:pPr marL="0" indent="0">
              <a:buNone/>
            </a:pPr>
            <a:r>
              <a:rPr lang="cs-CZ" sz="2000" b="1" dirty="0" err="1"/>
              <a:t>Incentives</a:t>
            </a:r>
            <a:r>
              <a:rPr lang="cs-CZ" sz="2000" b="1" dirty="0"/>
              <a:t> </a:t>
            </a:r>
            <a:r>
              <a:rPr lang="cs-CZ" sz="2000" b="1"/>
              <a:t>to innovate</a:t>
            </a:r>
            <a:endParaRPr lang="en-US" sz="2000" b="1" dirty="0"/>
          </a:p>
          <a:p>
            <a:r>
              <a:rPr lang="en-US" sz="2000" dirty="0"/>
              <a:t> There </a:t>
            </a:r>
            <a:r>
              <a:rPr lang="cs-CZ" sz="2000" dirty="0" err="1"/>
              <a:t>might</a:t>
            </a:r>
            <a:r>
              <a:rPr lang="cs-CZ" sz="2000" dirty="0"/>
              <a:t> </a:t>
            </a:r>
            <a:r>
              <a:rPr lang="cs-CZ" sz="2000" dirty="0" err="1"/>
              <a:t>be</a:t>
            </a:r>
            <a:r>
              <a:rPr lang="en-US" sz="2000" dirty="0"/>
              <a:t> a trade-off between static and dynamic </a:t>
            </a:r>
            <a:r>
              <a:rPr lang="en-US" sz="2000" dirty="0" err="1"/>
              <a:t>effi</a:t>
            </a:r>
            <a:r>
              <a:rPr lang="cs-CZ" sz="2000" dirty="0" err="1"/>
              <a:t>ciency</a:t>
            </a:r>
            <a:endParaRPr lang="en-US" sz="2000" dirty="0"/>
          </a:p>
          <a:p>
            <a:pPr lvl="1"/>
            <a:r>
              <a:rPr lang="en-US" sz="2000" dirty="0"/>
              <a:t>Perfect competition guarantees the former</a:t>
            </a:r>
          </a:p>
          <a:p>
            <a:pPr lvl="1"/>
            <a:r>
              <a:rPr lang="en-US" sz="2000" dirty="0"/>
              <a:t>Monopoly (i.e., ”big business”) is good for the latter.</a:t>
            </a:r>
          </a:p>
          <a:p>
            <a:r>
              <a:rPr lang="en-US" sz="2000" dirty="0"/>
              <a:t>Is that true? How to create incentives to innovate while preserving static competition?</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spTree>
    <p:extLst>
      <p:ext uri="{BB962C8B-B14F-4D97-AF65-F5344CB8AC3E}">
        <p14:creationId xmlns:p14="http://schemas.microsoft.com/office/powerpoint/2010/main" val="169227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rmAutofit/>
          </a:bodyPr>
          <a:lstStyle/>
          <a:p>
            <a:r>
              <a:rPr lang="cs-CZ" sz="2000" dirty="0" err="1"/>
              <a:t>Let‘s</a:t>
            </a:r>
            <a:r>
              <a:rPr lang="cs-CZ" sz="2000" dirty="0"/>
              <a:t> </a:t>
            </a:r>
            <a:r>
              <a:rPr lang="cs-CZ" sz="2000" dirty="0" err="1"/>
              <a:t>focus</a:t>
            </a:r>
            <a:r>
              <a:rPr lang="cs-CZ" sz="2000" dirty="0"/>
              <a:t> on </a:t>
            </a:r>
            <a:r>
              <a:rPr lang="cs-CZ" sz="2000" b="1" dirty="0" err="1"/>
              <a:t>incremental</a:t>
            </a:r>
            <a:r>
              <a:rPr lang="cs-CZ" sz="2000" b="1" dirty="0"/>
              <a:t> </a:t>
            </a:r>
            <a:r>
              <a:rPr lang="cs-CZ" sz="2000" b="1" dirty="0" err="1"/>
              <a:t>process</a:t>
            </a:r>
            <a:r>
              <a:rPr lang="cs-CZ" sz="2000" dirty="0"/>
              <a:t> </a:t>
            </a:r>
            <a:r>
              <a:rPr lang="cs-CZ" sz="2000" b="1" dirty="0" err="1"/>
              <a:t>innovation</a:t>
            </a:r>
            <a:endParaRPr lang="cs-CZ" sz="2000" b="1" dirty="0"/>
          </a:p>
          <a:p>
            <a:r>
              <a:rPr lang="cs-CZ" sz="2000" dirty="0"/>
              <a:t>Set up: </a:t>
            </a:r>
          </a:p>
          <a:p>
            <a:pPr lvl="1"/>
            <a:r>
              <a:rPr lang="cs-CZ" sz="2000" dirty="0"/>
              <a:t>A start-up has </a:t>
            </a:r>
            <a:r>
              <a:rPr lang="cs-CZ" sz="2000" dirty="0" err="1"/>
              <a:t>developed</a:t>
            </a:r>
            <a:r>
              <a:rPr lang="cs-CZ" sz="2000" dirty="0"/>
              <a:t> </a:t>
            </a:r>
            <a:r>
              <a:rPr lang="cs-CZ" sz="2000" dirty="0" err="1"/>
              <a:t>an</a:t>
            </a:r>
            <a:r>
              <a:rPr lang="cs-CZ" sz="2000" dirty="0"/>
              <a:t> </a:t>
            </a:r>
            <a:r>
              <a:rPr lang="cs-CZ" sz="2000" dirty="0" err="1"/>
              <a:t>innovation</a:t>
            </a:r>
            <a:endParaRPr lang="cs-CZ" sz="2000" dirty="0"/>
          </a:p>
          <a:p>
            <a:pPr lvl="1"/>
            <a:r>
              <a:rPr lang="cs-CZ" sz="2000" dirty="0"/>
              <a:t>...but </a:t>
            </a:r>
            <a:r>
              <a:rPr lang="cs-CZ" sz="2000" dirty="0" err="1"/>
              <a:t>is</a:t>
            </a:r>
            <a:r>
              <a:rPr lang="cs-CZ" sz="2000" dirty="0"/>
              <a:t> not </a:t>
            </a:r>
            <a:r>
              <a:rPr lang="cs-CZ" sz="2000" dirty="0" err="1"/>
              <a:t>able</a:t>
            </a:r>
            <a:r>
              <a:rPr lang="cs-CZ" sz="2000" dirty="0"/>
              <a:t> to </a:t>
            </a:r>
            <a:r>
              <a:rPr lang="cs-CZ" sz="2000" dirty="0" err="1"/>
              <a:t>bring</a:t>
            </a:r>
            <a:r>
              <a:rPr lang="cs-CZ" sz="2000" dirty="0"/>
              <a:t> </a:t>
            </a:r>
            <a:r>
              <a:rPr lang="cs-CZ" sz="2000" dirty="0" err="1"/>
              <a:t>it</a:t>
            </a:r>
            <a:r>
              <a:rPr lang="cs-CZ" sz="2000" dirty="0"/>
              <a:t> to the market</a:t>
            </a:r>
          </a:p>
          <a:p>
            <a:pPr lvl="1"/>
            <a:r>
              <a:rPr lang="cs-CZ" sz="2000" dirty="0"/>
              <a:t>The </a:t>
            </a:r>
            <a:r>
              <a:rPr lang="cs-CZ" sz="2000" dirty="0" err="1"/>
              <a:t>innovation</a:t>
            </a:r>
            <a:r>
              <a:rPr lang="cs-CZ" sz="2000" dirty="0"/>
              <a:t> </a:t>
            </a:r>
            <a:r>
              <a:rPr lang="cs-CZ" sz="2000" dirty="0" err="1"/>
              <a:t>reduces</a:t>
            </a:r>
            <a:r>
              <a:rPr lang="cs-CZ" sz="2000" dirty="0"/>
              <a:t> </a:t>
            </a:r>
            <a:r>
              <a:rPr lang="cs-CZ" sz="2000" dirty="0" err="1"/>
              <a:t>marginal</a:t>
            </a:r>
            <a:r>
              <a:rPr lang="cs-CZ" sz="2000" dirty="0"/>
              <a:t> </a:t>
            </a:r>
            <a:r>
              <a:rPr lang="cs-CZ" sz="2000" dirty="0" err="1"/>
              <a:t>cost</a:t>
            </a:r>
            <a:r>
              <a:rPr lang="cs-CZ" sz="2000" dirty="0"/>
              <a:t> </a:t>
            </a:r>
            <a:r>
              <a:rPr lang="cs-CZ" sz="2000" dirty="0" err="1"/>
              <a:t>from</a:t>
            </a:r>
            <a:r>
              <a:rPr lang="cs-CZ" sz="2000" dirty="0"/>
              <a:t> c</a:t>
            </a:r>
            <a:r>
              <a:rPr lang="cs-CZ" sz="2000" baseline="-25000" dirty="0"/>
              <a:t>0</a:t>
            </a:r>
            <a:r>
              <a:rPr lang="cs-CZ" sz="2000" dirty="0"/>
              <a:t> to c</a:t>
            </a:r>
            <a:r>
              <a:rPr lang="cs-CZ" sz="2000" baseline="-25000" dirty="0"/>
              <a:t>1 </a:t>
            </a:r>
            <a:r>
              <a:rPr lang="cs-CZ" sz="2000" dirty="0"/>
              <a:t>(</a:t>
            </a:r>
            <a:r>
              <a:rPr lang="cs-CZ" sz="2000" dirty="0" err="1"/>
              <a:t>assume</a:t>
            </a:r>
            <a:r>
              <a:rPr lang="cs-CZ" sz="2000" dirty="0"/>
              <a:t> non-</a:t>
            </a:r>
            <a:r>
              <a:rPr lang="cs-CZ" sz="2000" dirty="0" err="1"/>
              <a:t>drastic</a:t>
            </a:r>
            <a:r>
              <a:rPr lang="cs-CZ" sz="2000" dirty="0"/>
              <a:t>)</a:t>
            </a:r>
          </a:p>
          <a:p>
            <a:pPr lvl="1"/>
            <a:r>
              <a:rPr lang="cs-CZ" sz="2000" dirty="0"/>
              <a:t>Market </a:t>
            </a:r>
            <a:r>
              <a:rPr lang="cs-CZ" sz="2000" dirty="0" err="1"/>
              <a:t>demand</a:t>
            </a:r>
            <a:r>
              <a:rPr lang="cs-CZ" sz="2000" dirty="0"/>
              <a:t> P(Q) = 1 - Q</a:t>
            </a:r>
          </a:p>
          <a:p>
            <a:r>
              <a:rPr lang="cs-CZ" sz="2000" dirty="0" err="1"/>
              <a:t>What</a:t>
            </a:r>
            <a:r>
              <a:rPr lang="cs-CZ" sz="2000" dirty="0"/>
              <a:t> </a:t>
            </a:r>
            <a:r>
              <a:rPr lang="cs-CZ" sz="2000" dirty="0" err="1"/>
              <a:t>is</a:t>
            </a:r>
            <a:r>
              <a:rPr lang="cs-CZ" sz="2000" dirty="0"/>
              <a:t> the </a:t>
            </a:r>
            <a:r>
              <a:rPr lang="cs-CZ" sz="2000" dirty="0" err="1"/>
              <a:t>value</a:t>
            </a:r>
            <a:r>
              <a:rPr lang="cs-CZ" sz="2000" dirty="0"/>
              <a:t> of the </a:t>
            </a:r>
            <a:r>
              <a:rPr lang="cs-CZ" sz="2000" dirty="0" err="1"/>
              <a:t>innovation</a:t>
            </a:r>
            <a:r>
              <a:rPr lang="cs-CZ" sz="2000" dirty="0"/>
              <a:t> (</a:t>
            </a:r>
            <a:r>
              <a:rPr lang="cs-CZ" sz="2000" dirty="0" err="1"/>
              <a:t>acquisition</a:t>
            </a:r>
            <a:r>
              <a:rPr lang="cs-CZ" sz="2000" dirty="0"/>
              <a:t> </a:t>
            </a:r>
            <a:r>
              <a:rPr lang="cs-CZ" sz="2000" dirty="0" err="1"/>
              <a:t>or</a:t>
            </a:r>
            <a:r>
              <a:rPr lang="cs-CZ" sz="2000" dirty="0"/>
              <a:t> </a:t>
            </a:r>
            <a:r>
              <a:rPr lang="cs-CZ" sz="2000" dirty="0" err="1"/>
              <a:t>licensing</a:t>
            </a:r>
            <a:r>
              <a:rPr lang="cs-CZ" sz="2000" dirty="0"/>
              <a:t>) to ...?</a:t>
            </a:r>
          </a:p>
          <a:p>
            <a:pPr lvl="1"/>
            <a:r>
              <a:rPr lang="cs-CZ" sz="2000" dirty="0" err="1"/>
              <a:t>Social</a:t>
            </a:r>
            <a:r>
              <a:rPr lang="cs-CZ" sz="2000" dirty="0"/>
              <a:t> </a:t>
            </a:r>
            <a:r>
              <a:rPr lang="cs-CZ" sz="2000" dirty="0" err="1"/>
              <a:t>planner</a:t>
            </a:r>
            <a:endParaRPr lang="cs-CZ" sz="2000" dirty="0"/>
          </a:p>
          <a:p>
            <a:pPr lvl="1"/>
            <a:r>
              <a:rPr lang="cs-CZ" sz="2000" dirty="0" err="1"/>
              <a:t>Competitive</a:t>
            </a:r>
            <a:r>
              <a:rPr lang="cs-CZ" sz="2000" dirty="0"/>
              <a:t> </a:t>
            </a:r>
            <a:r>
              <a:rPr lang="cs-CZ" sz="2000" dirty="0" err="1"/>
              <a:t>firm</a:t>
            </a:r>
            <a:endParaRPr lang="cs-CZ" sz="2000" dirty="0"/>
          </a:p>
          <a:p>
            <a:pPr lvl="1"/>
            <a:r>
              <a:rPr lang="cs-CZ" sz="2000" dirty="0" err="1"/>
              <a:t>Monopolist</a:t>
            </a:r>
            <a:endParaRPr lang="cs-CZ" sz="2000" dirty="0"/>
          </a:p>
          <a:p>
            <a:pPr lvl="1"/>
            <a:endParaRPr lang="cs-CZ" sz="2000"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spTree>
    <p:extLst>
      <p:ext uri="{BB962C8B-B14F-4D97-AF65-F5344CB8AC3E}">
        <p14:creationId xmlns:p14="http://schemas.microsoft.com/office/powerpoint/2010/main" val="1203763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5FBFFD-553A-4BC0-82D9-B51DBB39A9A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90000"/>
                    </a14:imgEffect>
                  </a14:imgLayer>
                </a14:imgProps>
              </a:ext>
              <a:ext uri="{28A0092B-C50C-407E-A947-70E740481C1C}">
                <a14:useLocalDpi xmlns:a14="http://schemas.microsoft.com/office/drawing/2010/main" val="0"/>
              </a:ext>
            </a:extLst>
          </a:blip>
          <a:stretch>
            <a:fillRect/>
          </a:stretch>
        </p:blipFill>
        <p:spPr>
          <a:xfrm>
            <a:off x="6959937" y="1066034"/>
            <a:ext cx="4862608" cy="5650857"/>
          </a:xfrm>
          <a:prstGeom prst="rect">
            <a:avLst/>
          </a:prstGeom>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250296"/>
            <a:ext cx="6550891" cy="5234808"/>
          </a:xfrm>
        </p:spPr>
        <p:txBody>
          <a:bodyPr>
            <a:normAutofit/>
          </a:bodyPr>
          <a:lstStyle/>
          <a:p>
            <a:pPr marL="457200" lvl="1" indent="0">
              <a:buNone/>
            </a:pPr>
            <a:r>
              <a:rPr lang="cs-CZ" sz="2000" b="1" dirty="0" err="1"/>
              <a:t>Social</a:t>
            </a:r>
            <a:r>
              <a:rPr lang="cs-CZ" sz="2000" b="1" dirty="0"/>
              <a:t> </a:t>
            </a:r>
            <a:r>
              <a:rPr lang="cs-CZ" sz="2000" b="1" dirty="0" err="1"/>
              <a:t>planner</a:t>
            </a:r>
            <a:r>
              <a:rPr lang="cs-CZ" sz="2000" b="1" dirty="0"/>
              <a:t> (</a:t>
            </a:r>
            <a:r>
              <a:rPr lang="cs-CZ" sz="2000" b="1" dirty="0" err="1"/>
              <a:t>controls</a:t>
            </a:r>
            <a:r>
              <a:rPr lang="cs-CZ" sz="2000" b="1" dirty="0"/>
              <a:t> </a:t>
            </a:r>
            <a:r>
              <a:rPr lang="cs-CZ" sz="2000" b="1" dirty="0" err="1"/>
              <a:t>production</a:t>
            </a:r>
            <a:r>
              <a:rPr lang="cs-CZ" sz="2000" b="1" dirty="0"/>
              <a:t> and </a:t>
            </a:r>
            <a:r>
              <a:rPr lang="cs-CZ" sz="2000" b="1" dirty="0" err="1"/>
              <a:t>price</a:t>
            </a:r>
            <a:r>
              <a:rPr lang="cs-CZ" sz="2000" b="1" dirty="0"/>
              <a:t>)</a:t>
            </a:r>
          </a:p>
          <a:p>
            <a:pPr lvl="1"/>
            <a:r>
              <a:rPr lang="cs-CZ" sz="2000" dirty="0" err="1"/>
              <a:t>Reduction</a:t>
            </a:r>
            <a:r>
              <a:rPr lang="cs-CZ" sz="2000" dirty="0"/>
              <a:t> of MC </a:t>
            </a:r>
            <a:r>
              <a:rPr lang="cs-CZ" sz="2000" dirty="0" err="1"/>
              <a:t>from</a:t>
            </a:r>
            <a:r>
              <a:rPr lang="cs-CZ" sz="2000" dirty="0"/>
              <a:t> c</a:t>
            </a:r>
            <a:r>
              <a:rPr lang="cs-CZ" sz="2000" baseline="-25000" dirty="0"/>
              <a:t>0</a:t>
            </a:r>
            <a:r>
              <a:rPr lang="cs-CZ" sz="2000" dirty="0"/>
              <a:t> to c</a:t>
            </a:r>
            <a:r>
              <a:rPr lang="cs-CZ" sz="2000" baseline="-25000" dirty="0"/>
              <a:t>1</a:t>
            </a:r>
            <a:r>
              <a:rPr lang="cs-CZ" sz="2000" dirty="0"/>
              <a:t> </a:t>
            </a:r>
            <a:r>
              <a:rPr lang="cs-CZ" sz="2000" dirty="0" err="1"/>
              <a:t>increase</a:t>
            </a:r>
            <a:r>
              <a:rPr lang="en-GB" sz="2000" dirty="0"/>
              <a:t>s</a:t>
            </a:r>
            <a:r>
              <a:rPr lang="cs-CZ" sz="2000" dirty="0"/>
              <a:t> </a:t>
            </a:r>
            <a:r>
              <a:rPr lang="cs-CZ" sz="2000" dirty="0" err="1"/>
              <a:t>social</a:t>
            </a:r>
            <a:r>
              <a:rPr lang="cs-CZ" sz="2000" dirty="0"/>
              <a:t> </a:t>
            </a:r>
            <a:r>
              <a:rPr lang="cs-CZ" sz="2000" dirty="0" err="1"/>
              <a:t>surplus</a:t>
            </a:r>
            <a:r>
              <a:rPr lang="cs-CZ" sz="2000" dirty="0"/>
              <a:t> by area 1 + 2 + 3</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spTree>
    <p:extLst>
      <p:ext uri="{BB962C8B-B14F-4D97-AF65-F5344CB8AC3E}">
        <p14:creationId xmlns:p14="http://schemas.microsoft.com/office/powerpoint/2010/main" val="9446599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5FBFFD-553A-4BC0-82D9-B51DBB39A9A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90000"/>
                    </a14:imgEffect>
                  </a14:imgLayer>
                </a14:imgProps>
              </a:ext>
              <a:ext uri="{28A0092B-C50C-407E-A947-70E740481C1C}">
                <a14:useLocalDpi xmlns:a14="http://schemas.microsoft.com/office/drawing/2010/main" val="0"/>
              </a:ext>
            </a:extLst>
          </a:blip>
          <a:stretch>
            <a:fillRect/>
          </a:stretch>
        </p:blipFill>
        <p:spPr>
          <a:xfrm>
            <a:off x="6959937" y="1066034"/>
            <a:ext cx="4862608" cy="5650857"/>
          </a:xfrm>
          <a:prstGeom prst="rect">
            <a:avLst/>
          </a:prstGeom>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250296"/>
            <a:ext cx="6550891" cy="5234808"/>
          </a:xfrm>
        </p:spPr>
        <p:txBody>
          <a:bodyPr>
            <a:normAutofit/>
          </a:bodyPr>
          <a:lstStyle/>
          <a:p>
            <a:pPr marL="457200" lvl="1" indent="0">
              <a:buNone/>
            </a:pPr>
            <a:r>
              <a:rPr lang="cs-CZ" sz="2000" b="1" dirty="0" err="1"/>
              <a:t>Firm</a:t>
            </a:r>
            <a:r>
              <a:rPr lang="cs-CZ" sz="2000" b="1" dirty="0"/>
              <a:t> in a </a:t>
            </a:r>
            <a:r>
              <a:rPr lang="cs-CZ" sz="2000" b="1" dirty="0" err="1"/>
              <a:t>competitive</a:t>
            </a:r>
            <a:r>
              <a:rPr lang="cs-CZ" sz="2000" b="1" dirty="0"/>
              <a:t> market (Bertrand with </a:t>
            </a:r>
            <a:r>
              <a:rPr lang="cs-CZ" sz="2000" b="1" dirty="0" err="1"/>
              <a:t>homogenous</a:t>
            </a:r>
            <a:r>
              <a:rPr lang="cs-CZ" sz="2000" b="1" dirty="0"/>
              <a:t> </a:t>
            </a:r>
            <a:r>
              <a:rPr lang="cs-CZ" sz="2000" b="1" dirty="0" err="1"/>
              <a:t>products</a:t>
            </a:r>
            <a:r>
              <a:rPr lang="cs-CZ" sz="2000" b="1" dirty="0"/>
              <a:t> and </a:t>
            </a:r>
            <a:r>
              <a:rPr lang="cs-CZ" sz="2000" b="1" dirty="0" err="1"/>
              <a:t>costs</a:t>
            </a:r>
            <a:r>
              <a:rPr lang="cs-CZ" sz="2000" b="1" dirty="0"/>
              <a:t>)</a:t>
            </a:r>
          </a:p>
          <a:p>
            <a:pPr lvl="1"/>
            <a:r>
              <a:rPr lang="cs-CZ" sz="2000" dirty="0" err="1"/>
              <a:t>Without</a:t>
            </a:r>
            <a:r>
              <a:rPr lang="cs-CZ" sz="2000" dirty="0"/>
              <a:t> the </a:t>
            </a:r>
            <a:r>
              <a:rPr lang="cs-CZ" sz="2000" dirty="0" err="1"/>
              <a:t>innovation</a:t>
            </a:r>
            <a:r>
              <a:rPr lang="cs-CZ" sz="2000" dirty="0"/>
              <a:t>, P = c</a:t>
            </a:r>
            <a:r>
              <a:rPr lang="cs-CZ" sz="2000" baseline="-25000" dirty="0"/>
              <a:t>0</a:t>
            </a:r>
            <a:r>
              <a:rPr lang="cs-CZ" sz="2000" dirty="0"/>
              <a:t> and </a:t>
            </a:r>
            <a:r>
              <a:rPr lang="cs-CZ" sz="2000" dirty="0" err="1"/>
              <a:t>all</a:t>
            </a:r>
            <a:r>
              <a:rPr lang="cs-CZ" sz="2000" dirty="0"/>
              <a:t> </a:t>
            </a:r>
            <a:r>
              <a:rPr lang="cs-CZ" sz="2000" dirty="0" err="1"/>
              <a:t>firms</a:t>
            </a:r>
            <a:r>
              <a:rPr lang="cs-CZ" sz="2000" dirty="0"/>
              <a:t> </a:t>
            </a:r>
            <a:r>
              <a:rPr lang="cs-CZ" sz="2000" dirty="0" err="1"/>
              <a:t>earn</a:t>
            </a:r>
            <a:r>
              <a:rPr lang="cs-CZ" sz="2000" dirty="0"/>
              <a:t> </a:t>
            </a:r>
            <a:r>
              <a:rPr lang="el-GR" sz="2000" dirty="0"/>
              <a:t>π</a:t>
            </a:r>
            <a:r>
              <a:rPr lang="cs-CZ" sz="2000" dirty="0"/>
              <a:t>=0</a:t>
            </a:r>
          </a:p>
          <a:p>
            <a:pPr lvl="1"/>
            <a:r>
              <a:rPr lang="cs-CZ" sz="2000" dirty="0" err="1"/>
              <a:t>Reduction</a:t>
            </a:r>
            <a:r>
              <a:rPr lang="cs-CZ" sz="2000" dirty="0"/>
              <a:t> of MC </a:t>
            </a:r>
            <a:r>
              <a:rPr lang="cs-CZ" sz="2000" dirty="0" err="1"/>
              <a:t>from</a:t>
            </a:r>
            <a:r>
              <a:rPr lang="cs-CZ" sz="2000" dirty="0"/>
              <a:t> c</a:t>
            </a:r>
            <a:r>
              <a:rPr lang="cs-CZ" sz="2000" baseline="-25000" dirty="0"/>
              <a:t>0</a:t>
            </a:r>
            <a:r>
              <a:rPr lang="cs-CZ" sz="2000" dirty="0"/>
              <a:t> to c</a:t>
            </a:r>
            <a:r>
              <a:rPr lang="cs-CZ" sz="2000" baseline="-25000" dirty="0"/>
              <a:t>1</a:t>
            </a:r>
            <a:r>
              <a:rPr lang="cs-CZ" sz="2000" dirty="0"/>
              <a:t> </a:t>
            </a:r>
            <a:r>
              <a:rPr lang="cs-CZ" sz="2000" dirty="0" err="1"/>
              <a:t>increases</a:t>
            </a:r>
            <a:r>
              <a:rPr lang="cs-CZ" sz="2000" dirty="0"/>
              <a:t> the </a:t>
            </a:r>
            <a:r>
              <a:rPr lang="cs-CZ" sz="2000" dirty="0" err="1"/>
              <a:t>firm‘s</a:t>
            </a:r>
            <a:r>
              <a:rPr lang="cs-CZ" sz="2000" dirty="0"/>
              <a:t> profit by area 1 + 2</a:t>
            </a:r>
          </a:p>
          <a:p>
            <a:pPr marL="457200" lvl="1" indent="0">
              <a:buNone/>
            </a:pPr>
            <a:endParaRPr lang="cs-CZ" sz="2000"/>
          </a:p>
          <a:p>
            <a:pPr marL="457200" lvl="1" indent="0">
              <a:buNone/>
            </a:pPr>
            <a:r>
              <a:rPr lang="cs-CZ" sz="2000">
                <a:solidFill>
                  <a:srgbClr val="FF0000"/>
                </a:solidFill>
              </a:rPr>
              <a:t>   </a:t>
            </a:r>
            <a:r>
              <a:rPr lang="cs-CZ" sz="2000" dirty="0">
                <a:solidFill>
                  <a:srgbClr val="FF0000"/>
                </a:solidFill>
                <a:sym typeface="Wingdings" panose="05000000000000000000" pitchFamily="2" charset="2"/>
              </a:rPr>
              <a:t> </a:t>
            </a:r>
            <a:r>
              <a:rPr lang="cs-CZ" sz="2000" dirty="0" err="1">
                <a:solidFill>
                  <a:srgbClr val="FF0000"/>
                </a:solidFill>
                <a:sym typeface="Wingdings" panose="05000000000000000000" pitchFamily="2" charset="2"/>
              </a:rPr>
              <a:t>Incentives</a:t>
            </a:r>
            <a:r>
              <a:rPr lang="cs-CZ" sz="2000" dirty="0">
                <a:solidFill>
                  <a:srgbClr val="FF0000"/>
                </a:solidFill>
                <a:sym typeface="Wingdings" panose="05000000000000000000" pitchFamily="2" charset="2"/>
              </a:rPr>
              <a:t> to </a:t>
            </a:r>
            <a:r>
              <a:rPr lang="cs-CZ" sz="2000" dirty="0" err="1">
                <a:solidFill>
                  <a:srgbClr val="FF0000"/>
                </a:solidFill>
                <a:sym typeface="Wingdings" panose="05000000000000000000" pitchFamily="2" charset="2"/>
              </a:rPr>
              <a:t>innovate</a:t>
            </a:r>
            <a:r>
              <a:rPr lang="cs-CZ" sz="2000" dirty="0">
                <a:solidFill>
                  <a:srgbClr val="FF0000"/>
                </a:solidFill>
                <a:sym typeface="Wingdings" panose="05000000000000000000" pitchFamily="2" charset="2"/>
              </a:rPr>
              <a:t> </a:t>
            </a:r>
            <a:r>
              <a:rPr lang="cs-CZ" sz="2000" dirty="0" err="1">
                <a:solidFill>
                  <a:srgbClr val="FF0000"/>
                </a:solidFill>
                <a:sym typeface="Wingdings" panose="05000000000000000000" pitchFamily="2" charset="2"/>
              </a:rPr>
              <a:t>socially</a:t>
            </a:r>
            <a:r>
              <a:rPr lang="cs-CZ" sz="2000" dirty="0">
                <a:solidFill>
                  <a:srgbClr val="FF0000"/>
                </a:solidFill>
                <a:sym typeface="Wingdings" panose="05000000000000000000" pitchFamily="2" charset="2"/>
              </a:rPr>
              <a:t> </a:t>
            </a:r>
            <a:r>
              <a:rPr lang="cs-CZ" sz="2000" dirty="0" err="1">
                <a:solidFill>
                  <a:srgbClr val="FF0000"/>
                </a:solidFill>
                <a:sym typeface="Wingdings" panose="05000000000000000000" pitchFamily="2" charset="2"/>
              </a:rPr>
              <a:t>suboptimal</a:t>
            </a:r>
            <a:endParaRPr lang="cs-CZ" sz="2000" dirty="0">
              <a:solidFill>
                <a:srgbClr val="FF0000"/>
              </a:solidFill>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spTree>
    <p:extLst>
      <p:ext uri="{BB962C8B-B14F-4D97-AF65-F5344CB8AC3E}">
        <p14:creationId xmlns:p14="http://schemas.microsoft.com/office/powerpoint/2010/main" val="3285476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5FBFFD-553A-4BC0-82D9-B51DBB39A9A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90000"/>
                    </a14:imgEffect>
                  </a14:imgLayer>
                </a14:imgProps>
              </a:ext>
              <a:ext uri="{28A0092B-C50C-407E-A947-70E740481C1C}">
                <a14:useLocalDpi xmlns:a14="http://schemas.microsoft.com/office/drawing/2010/main" val="0"/>
              </a:ext>
            </a:extLst>
          </a:blip>
          <a:stretch>
            <a:fillRect/>
          </a:stretch>
        </p:blipFill>
        <p:spPr>
          <a:xfrm>
            <a:off x="6959937" y="1066034"/>
            <a:ext cx="4862608" cy="5650857"/>
          </a:xfrm>
          <a:prstGeom prst="rect">
            <a:avLst/>
          </a:prstGeom>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250296"/>
            <a:ext cx="6550891" cy="5234808"/>
          </a:xfrm>
        </p:spPr>
        <p:txBody>
          <a:bodyPr>
            <a:normAutofit/>
          </a:bodyPr>
          <a:lstStyle/>
          <a:p>
            <a:pPr marL="457200" lvl="1" indent="0">
              <a:buNone/>
            </a:pPr>
            <a:r>
              <a:rPr lang="cs-CZ" sz="2000" b="1" dirty="0"/>
              <a:t>A monopoly</a:t>
            </a:r>
          </a:p>
          <a:p>
            <a:pPr lvl="1"/>
            <a:r>
              <a:rPr lang="cs-CZ" sz="2000" dirty="0" err="1"/>
              <a:t>Without</a:t>
            </a:r>
            <a:r>
              <a:rPr lang="cs-CZ" sz="2000" dirty="0"/>
              <a:t> the </a:t>
            </a:r>
            <a:r>
              <a:rPr lang="cs-CZ" sz="2000" dirty="0" err="1"/>
              <a:t>innovation</a:t>
            </a:r>
            <a:endParaRPr lang="cs-CZ" sz="2000" dirty="0"/>
          </a:p>
          <a:p>
            <a:pPr lvl="2"/>
            <a:r>
              <a:rPr lang="cs-CZ" dirty="0"/>
              <a:t>P = p</a:t>
            </a:r>
            <a:r>
              <a:rPr lang="cs-CZ" baseline="-25000" dirty="0"/>
              <a:t>0</a:t>
            </a:r>
            <a:r>
              <a:rPr lang="cs-CZ" baseline="30000" dirty="0"/>
              <a:t>m</a:t>
            </a:r>
            <a:endParaRPr lang="cs-CZ" baseline="-25000" dirty="0"/>
          </a:p>
          <a:p>
            <a:pPr lvl="2"/>
            <a:r>
              <a:rPr lang="cs-CZ" dirty="0"/>
              <a:t>Profit </a:t>
            </a:r>
            <a:r>
              <a:rPr lang="cs-CZ" dirty="0" err="1"/>
              <a:t>can</a:t>
            </a:r>
            <a:r>
              <a:rPr lang="cs-CZ" dirty="0"/>
              <a:t> </a:t>
            </a:r>
            <a:r>
              <a:rPr lang="cs-CZ" dirty="0" err="1"/>
              <a:t>be</a:t>
            </a:r>
            <a:r>
              <a:rPr lang="cs-CZ" dirty="0"/>
              <a:t> </a:t>
            </a:r>
            <a:r>
              <a:rPr lang="cs-CZ" dirty="0" err="1"/>
              <a:t>measured</a:t>
            </a:r>
            <a:r>
              <a:rPr lang="cs-CZ" dirty="0"/>
              <a:t> as (p</a:t>
            </a:r>
            <a:r>
              <a:rPr lang="cs-CZ" baseline="-25000" dirty="0"/>
              <a:t>0</a:t>
            </a:r>
            <a:r>
              <a:rPr lang="cs-CZ" baseline="30000" dirty="0"/>
              <a:t>m </a:t>
            </a:r>
            <a:r>
              <a:rPr lang="cs-CZ" dirty="0"/>
              <a:t>-c</a:t>
            </a:r>
            <a:r>
              <a:rPr lang="cs-CZ" baseline="-25000" dirty="0"/>
              <a:t>0</a:t>
            </a:r>
            <a:r>
              <a:rPr lang="cs-CZ" dirty="0"/>
              <a:t>)q</a:t>
            </a:r>
            <a:r>
              <a:rPr lang="cs-CZ" baseline="-25000" dirty="0"/>
              <a:t>0</a:t>
            </a:r>
            <a:r>
              <a:rPr lang="cs-CZ" baseline="30000" dirty="0"/>
              <a:t>m</a:t>
            </a:r>
            <a:r>
              <a:rPr lang="cs-CZ" baseline="-25000" dirty="0"/>
              <a:t>...</a:t>
            </a:r>
          </a:p>
          <a:p>
            <a:pPr lvl="2"/>
            <a:r>
              <a:rPr lang="cs-CZ" dirty="0"/>
              <a:t>...but </a:t>
            </a:r>
            <a:r>
              <a:rPr lang="cs-CZ" dirty="0" err="1"/>
              <a:t>also</a:t>
            </a:r>
            <a:r>
              <a:rPr lang="cs-CZ" dirty="0"/>
              <a:t> as the area </a:t>
            </a:r>
            <a:r>
              <a:rPr lang="cs-CZ" dirty="0" err="1"/>
              <a:t>between</a:t>
            </a:r>
            <a:r>
              <a:rPr lang="cs-CZ" dirty="0"/>
              <a:t> MR and MC, </a:t>
            </a:r>
            <a:br>
              <a:rPr lang="cs-CZ" dirty="0"/>
            </a:br>
            <a:r>
              <a:rPr lang="cs-CZ" dirty="0" err="1"/>
              <a:t>i.e</a:t>
            </a:r>
            <a:r>
              <a:rPr lang="cs-CZ" dirty="0"/>
              <a:t>. the triangle Ac</a:t>
            </a:r>
            <a:r>
              <a:rPr lang="cs-CZ" baseline="-25000" dirty="0"/>
              <a:t>0</a:t>
            </a:r>
            <a:r>
              <a:rPr lang="cs-CZ" dirty="0"/>
              <a:t>B</a:t>
            </a:r>
          </a:p>
          <a:p>
            <a:pPr lvl="1"/>
            <a:r>
              <a:rPr lang="cs-CZ" sz="2000" dirty="0" err="1"/>
              <a:t>Reduction</a:t>
            </a:r>
            <a:r>
              <a:rPr lang="cs-CZ" sz="2000" dirty="0"/>
              <a:t> of MC </a:t>
            </a:r>
            <a:r>
              <a:rPr lang="cs-CZ" sz="2000" dirty="0" err="1"/>
              <a:t>from</a:t>
            </a:r>
            <a:r>
              <a:rPr lang="cs-CZ" sz="2000" dirty="0"/>
              <a:t> c</a:t>
            </a:r>
            <a:r>
              <a:rPr lang="cs-CZ" sz="2000" baseline="-25000" dirty="0"/>
              <a:t>0</a:t>
            </a:r>
            <a:r>
              <a:rPr lang="cs-CZ" sz="2000" dirty="0"/>
              <a:t> to c</a:t>
            </a:r>
            <a:r>
              <a:rPr lang="cs-CZ" sz="2000" baseline="-25000" dirty="0"/>
              <a:t>1</a:t>
            </a:r>
            <a:r>
              <a:rPr lang="cs-CZ" sz="2000" dirty="0"/>
              <a:t> </a:t>
            </a:r>
            <a:r>
              <a:rPr lang="cs-CZ" sz="2000" dirty="0" err="1"/>
              <a:t>increases</a:t>
            </a:r>
            <a:r>
              <a:rPr lang="cs-CZ" sz="2000" dirty="0"/>
              <a:t> the </a:t>
            </a:r>
            <a:r>
              <a:rPr lang="cs-CZ" sz="2000" dirty="0" err="1"/>
              <a:t>firm‘s</a:t>
            </a:r>
            <a:r>
              <a:rPr lang="cs-CZ" sz="2000" dirty="0"/>
              <a:t> profit by area 1</a:t>
            </a:r>
          </a:p>
          <a:p>
            <a:pPr marL="457200" lvl="1" indent="0">
              <a:buNone/>
            </a:pPr>
            <a:endParaRPr lang="cs-CZ" sz="2000"/>
          </a:p>
          <a:p>
            <a:pPr marL="457200" lvl="1" indent="0">
              <a:buNone/>
            </a:pPr>
            <a:r>
              <a:rPr lang="cs-CZ" sz="2000">
                <a:solidFill>
                  <a:srgbClr val="FF0000"/>
                </a:solidFill>
              </a:rPr>
              <a:t>   </a:t>
            </a:r>
            <a:r>
              <a:rPr lang="cs-CZ" sz="2000" dirty="0">
                <a:solidFill>
                  <a:srgbClr val="FF0000"/>
                </a:solidFill>
                <a:sym typeface="Wingdings" panose="05000000000000000000" pitchFamily="2" charset="2"/>
              </a:rPr>
              <a:t> </a:t>
            </a:r>
            <a:r>
              <a:rPr lang="cs-CZ" sz="2000" dirty="0" err="1">
                <a:solidFill>
                  <a:srgbClr val="FF0000"/>
                </a:solidFill>
                <a:sym typeface="Wingdings" panose="05000000000000000000" pitchFamily="2" charset="2"/>
              </a:rPr>
              <a:t>Incentives</a:t>
            </a:r>
            <a:r>
              <a:rPr lang="cs-CZ" sz="2000" dirty="0">
                <a:solidFill>
                  <a:srgbClr val="FF0000"/>
                </a:solidFill>
                <a:sym typeface="Wingdings" panose="05000000000000000000" pitchFamily="2" charset="2"/>
              </a:rPr>
              <a:t> to </a:t>
            </a:r>
            <a:r>
              <a:rPr lang="cs-CZ" sz="2000" dirty="0" err="1">
                <a:solidFill>
                  <a:srgbClr val="FF0000"/>
                </a:solidFill>
                <a:sym typeface="Wingdings" panose="05000000000000000000" pitchFamily="2" charset="2"/>
              </a:rPr>
              <a:t>innovate</a:t>
            </a:r>
            <a:r>
              <a:rPr lang="cs-CZ" sz="2000" dirty="0">
                <a:solidFill>
                  <a:srgbClr val="FF0000"/>
                </a:solidFill>
                <a:sym typeface="Wingdings" panose="05000000000000000000" pitchFamily="2" charset="2"/>
              </a:rPr>
              <a:t> </a:t>
            </a:r>
            <a:r>
              <a:rPr lang="cs-CZ" sz="2000" dirty="0" err="1">
                <a:solidFill>
                  <a:srgbClr val="FF0000"/>
                </a:solidFill>
                <a:sym typeface="Wingdings" panose="05000000000000000000" pitchFamily="2" charset="2"/>
              </a:rPr>
              <a:t>smaller</a:t>
            </a:r>
            <a:r>
              <a:rPr lang="cs-CZ" sz="2000" dirty="0">
                <a:solidFill>
                  <a:srgbClr val="FF0000"/>
                </a:solidFill>
                <a:sym typeface="Wingdings" panose="05000000000000000000" pitchFamily="2" charset="2"/>
              </a:rPr>
              <a:t> </a:t>
            </a:r>
            <a:r>
              <a:rPr lang="cs-CZ" sz="2000" dirty="0" err="1">
                <a:solidFill>
                  <a:srgbClr val="FF0000"/>
                </a:solidFill>
                <a:sym typeface="Wingdings" panose="05000000000000000000" pitchFamily="2" charset="2"/>
              </a:rPr>
              <a:t>than</a:t>
            </a:r>
            <a:r>
              <a:rPr lang="cs-CZ" sz="2000" dirty="0">
                <a:solidFill>
                  <a:srgbClr val="FF0000"/>
                </a:solidFill>
                <a:sym typeface="Wingdings" panose="05000000000000000000" pitchFamily="2" charset="2"/>
              </a:rPr>
              <a:t> </a:t>
            </a:r>
            <a:r>
              <a:rPr lang="cs-CZ" sz="2000" dirty="0" err="1">
                <a:solidFill>
                  <a:srgbClr val="FF0000"/>
                </a:solidFill>
                <a:sym typeface="Wingdings" panose="05000000000000000000" pitchFamily="2" charset="2"/>
              </a:rPr>
              <a:t>for</a:t>
            </a:r>
            <a:r>
              <a:rPr lang="cs-CZ" sz="2000" dirty="0">
                <a:solidFill>
                  <a:srgbClr val="FF0000"/>
                </a:solidFill>
                <a:sym typeface="Wingdings" panose="05000000000000000000" pitchFamily="2" charset="2"/>
              </a:rPr>
              <a:t> a </a:t>
            </a:r>
            <a:r>
              <a:rPr lang="cs-CZ" sz="2000" dirty="0" err="1">
                <a:solidFill>
                  <a:srgbClr val="FF0000"/>
                </a:solidFill>
                <a:sym typeface="Wingdings" panose="05000000000000000000" pitchFamily="2" charset="2"/>
              </a:rPr>
              <a:t>competitive</a:t>
            </a:r>
            <a:r>
              <a:rPr lang="cs-CZ" sz="2000" dirty="0">
                <a:solidFill>
                  <a:srgbClr val="FF0000"/>
                </a:solidFill>
                <a:sym typeface="Wingdings" panose="05000000000000000000" pitchFamily="2" charset="2"/>
              </a:rPr>
              <a:t> </a:t>
            </a:r>
            <a:r>
              <a:rPr lang="cs-CZ" sz="2000" dirty="0" err="1">
                <a:solidFill>
                  <a:srgbClr val="FF0000"/>
                </a:solidFill>
                <a:sym typeface="Wingdings" panose="05000000000000000000" pitchFamily="2" charset="2"/>
              </a:rPr>
              <a:t>firm</a:t>
            </a:r>
            <a:endParaRPr lang="cs-CZ" sz="2000" dirty="0">
              <a:solidFill>
                <a:srgbClr val="FF0000"/>
              </a:solidFill>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spTree>
    <p:extLst>
      <p:ext uri="{BB962C8B-B14F-4D97-AF65-F5344CB8AC3E}">
        <p14:creationId xmlns:p14="http://schemas.microsoft.com/office/powerpoint/2010/main" val="801111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D3BF473C-8AC9-45C4-B7CD-582A23D8CD5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Why should I care?</a:t>
            </a:r>
            <a:endParaRPr lang="en-US" dirty="0"/>
          </a:p>
        </p:txBody>
      </p:sp>
      <p:pic>
        <p:nvPicPr>
          <p:cNvPr id="3" name="Picture 2">
            <a:extLst>
              <a:ext uri="{FF2B5EF4-FFF2-40B4-BE49-F238E27FC236}">
                <a16:creationId xmlns:a16="http://schemas.microsoft.com/office/drawing/2014/main" id="{D8840004-9A46-9B3D-E177-1EE2B5D6AF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6209" y="1153297"/>
            <a:ext cx="8081662" cy="5704703"/>
          </a:xfrm>
          <a:prstGeom prst="rect">
            <a:avLst/>
          </a:prstGeom>
        </p:spPr>
      </p:pic>
    </p:spTree>
    <p:extLst>
      <p:ext uri="{BB962C8B-B14F-4D97-AF65-F5344CB8AC3E}">
        <p14:creationId xmlns:p14="http://schemas.microsoft.com/office/powerpoint/2010/main" val="4175328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1187546" cy="5234808"/>
          </a:xfrm>
        </p:spPr>
        <p:txBody>
          <a:bodyPr>
            <a:normAutofit/>
          </a:bodyPr>
          <a:lstStyle/>
          <a:p>
            <a:pPr marL="0" indent="0" algn="ctr">
              <a:buNone/>
            </a:pPr>
            <a:r>
              <a:rPr lang="cs-CZ" sz="2400" b="0">
                <a:solidFill>
                  <a:srgbClr val="FF0000"/>
                </a:solidFill>
                <a:ea typeface="Cambria Math" panose="02040503050406030204" pitchFamily="18" charset="0"/>
              </a:rPr>
              <a:t>Incentives</a:t>
            </a:r>
            <a:r>
              <a:rPr lang="cs-CZ" sz="2400" baseline="30000">
                <a:solidFill>
                  <a:srgbClr val="FF0000"/>
                </a:solidFill>
                <a:ea typeface="Cambria Math" panose="02040503050406030204" pitchFamily="18" charset="0"/>
              </a:rPr>
              <a:t>social </a:t>
            </a:r>
            <a:r>
              <a:rPr lang="cs-CZ" sz="2400" baseline="30000" dirty="0" err="1">
                <a:solidFill>
                  <a:srgbClr val="FF0000"/>
                </a:solidFill>
                <a:ea typeface="Cambria Math" panose="02040503050406030204" pitchFamily="18" charset="0"/>
              </a:rPr>
              <a:t>planner</a:t>
            </a:r>
            <a:r>
              <a:rPr lang="cs-CZ" sz="2400" baseline="30000" dirty="0">
                <a:solidFill>
                  <a:srgbClr val="FF0000"/>
                </a:solidFill>
                <a:ea typeface="Cambria Math" panose="02040503050406030204" pitchFamily="18" charset="0"/>
              </a:rPr>
              <a:t> </a:t>
            </a:r>
            <a:r>
              <a:rPr lang="cs-CZ" sz="2400" dirty="0">
                <a:solidFill>
                  <a:srgbClr val="FF0000"/>
                </a:solidFill>
                <a:ea typeface="Cambria Math" panose="02040503050406030204" pitchFamily="18" charset="0"/>
              </a:rPr>
              <a:t>&gt; </a:t>
            </a:r>
            <a:r>
              <a:rPr lang="cs-CZ" sz="2400" dirty="0" err="1">
                <a:solidFill>
                  <a:srgbClr val="FF0000"/>
                </a:solidFill>
                <a:ea typeface="Cambria Math" panose="02040503050406030204" pitchFamily="18" charset="0"/>
              </a:rPr>
              <a:t>Incentives</a:t>
            </a:r>
            <a:r>
              <a:rPr lang="cs-CZ" sz="2400" baseline="30000" dirty="0" err="1">
                <a:solidFill>
                  <a:srgbClr val="FF0000"/>
                </a:solidFill>
                <a:ea typeface="Cambria Math" panose="02040503050406030204" pitchFamily="18" charset="0"/>
              </a:rPr>
              <a:t>competitive</a:t>
            </a:r>
            <a:r>
              <a:rPr lang="cs-CZ" sz="2400" baseline="30000" dirty="0">
                <a:solidFill>
                  <a:srgbClr val="FF0000"/>
                </a:solidFill>
                <a:ea typeface="Cambria Math" panose="02040503050406030204" pitchFamily="18" charset="0"/>
              </a:rPr>
              <a:t> </a:t>
            </a:r>
            <a:r>
              <a:rPr lang="cs-CZ" sz="2400" baseline="30000" dirty="0" err="1">
                <a:solidFill>
                  <a:srgbClr val="FF0000"/>
                </a:solidFill>
                <a:ea typeface="Cambria Math" panose="02040503050406030204" pitchFamily="18" charset="0"/>
              </a:rPr>
              <a:t>firm</a:t>
            </a:r>
            <a:r>
              <a:rPr lang="cs-CZ" sz="2400" baseline="30000" dirty="0">
                <a:solidFill>
                  <a:srgbClr val="FF0000"/>
                </a:solidFill>
                <a:ea typeface="Cambria Math" panose="02040503050406030204" pitchFamily="18" charset="0"/>
              </a:rPr>
              <a:t>  </a:t>
            </a:r>
            <a:r>
              <a:rPr lang="cs-CZ" sz="2400" dirty="0">
                <a:solidFill>
                  <a:srgbClr val="FF0000"/>
                </a:solidFill>
                <a:ea typeface="Cambria Math" panose="02040503050406030204" pitchFamily="18" charset="0"/>
              </a:rPr>
              <a:t>&gt; </a:t>
            </a:r>
            <a:r>
              <a:rPr lang="cs-CZ" sz="2400" dirty="0" err="1">
                <a:solidFill>
                  <a:srgbClr val="FF0000"/>
                </a:solidFill>
                <a:ea typeface="Cambria Math" panose="02040503050406030204" pitchFamily="18" charset="0"/>
              </a:rPr>
              <a:t>Incentives</a:t>
            </a:r>
            <a:r>
              <a:rPr lang="cs-CZ" sz="2400" baseline="30000" dirty="0" err="1">
                <a:solidFill>
                  <a:srgbClr val="FF0000"/>
                </a:solidFill>
                <a:ea typeface="Cambria Math" panose="02040503050406030204" pitchFamily="18" charset="0"/>
              </a:rPr>
              <a:t>monopoly</a:t>
            </a:r>
            <a:endParaRPr lang="cs-CZ" sz="2400" b="0" dirty="0">
              <a:solidFill>
                <a:srgbClr val="FF0000"/>
              </a:solidFill>
              <a:ea typeface="Cambria Math" panose="02040503050406030204" pitchFamily="18" charset="0"/>
            </a:endParaRPr>
          </a:p>
          <a:p>
            <a:endParaRPr lang="cs-CZ" sz="2000">
              <a:ea typeface="Cambria Math" panose="02040503050406030204" pitchFamily="18" charset="0"/>
            </a:endParaRPr>
          </a:p>
          <a:p>
            <a:r>
              <a:rPr lang="cs-CZ" sz="2000" u="sng">
                <a:ea typeface="Cambria Math" panose="02040503050406030204" pitchFamily="18" charset="0"/>
              </a:rPr>
              <a:t>Intuition for the 1st inequality</a:t>
            </a:r>
            <a:r>
              <a:rPr lang="cs-CZ" sz="2000">
                <a:ea typeface="Cambria Math" panose="02040503050406030204" pitchFamily="18" charset="0"/>
              </a:rPr>
              <a:t>: c</a:t>
            </a:r>
            <a:r>
              <a:rPr lang="cs-CZ" sz="2000" b="0">
                <a:ea typeface="Cambria Math" panose="02040503050406030204" pitchFamily="18" charset="0"/>
              </a:rPr>
              <a:t>ompetitive </a:t>
            </a:r>
            <a:r>
              <a:rPr lang="cs-CZ" sz="2000" b="0" dirty="0" err="1">
                <a:ea typeface="Cambria Math" panose="02040503050406030204" pitchFamily="18" charset="0"/>
              </a:rPr>
              <a:t>firm</a:t>
            </a:r>
            <a:r>
              <a:rPr lang="cs-CZ" sz="2000" b="0" dirty="0">
                <a:ea typeface="Cambria Math" panose="02040503050406030204" pitchFamily="18" charset="0"/>
              </a:rPr>
              <a:t> and </a:t>
            </a:r>
            <a:r>
              <a:rPr lang="cs-CZ" sz="2000" b="0" dirty="0" err="1">
                <a:ea typeface="Cambria Math" panose="02040503050406030204" pitchFamily="18" charset="0"/>
              </a:rPr>
              <a:t>monopolist</a:t>
            </a:r>
            <a:r>
              <a:rPr lang="cs-CZ" sz="2000" b="0" dirty="0">
                <a:ea typeface="Cambria Math" panose="02040503050406030204" pitchFamily="18" charset="0"/>
              </a:rPr>
              <a:t> do not care </a:t>
            </a:r>
            <a:r>
              <a:rPr lang="cs-CZ" sz="2000" b="0" dirty="0" err="1">
                <a:ea typeface="Cambria Math" panose="02040503050406030204" pitchFamily="18" charset="0"/>
              </a:rPr>
              <a:t>about</a:t>
            </a:r>
            <a:r>
              <a:rPr lang="cs-CZ" sz="2000" b="0" dirty="0">
                <a:ea typeface="Cambria Math" panose="02040503050406030204" pitchFamily="18" charset="0"/>
              </a:rPr>
              <a:t> </a:t>
            </a:r>
            <a:r>
              <a:rPr lang="cs-CZ" sz="2000" b="0" dirty="0" err="1">
                <a:ea typeface="Cambria Math" panose="02040503050406030204" pitchFamily="18" charset="0"/>
              </a:rPr>
              <a:t>consumer</a:t>
            </a:r>
            <a:r>
              <a:rPr lang="cs-CZ" sz="2000" b="0" dirty="0">
                <a:ea typeface="Cambria Math" panose="02040503050406030204" pitchFamily="18" charset="0"/>
              </a:rPr>
              <a:t> </a:t>
            </a:r>
            <a:r>
              <a:rPr lang="cs-CZ" sz="2000" b="0" dirty="0" err="1">
                <a:ea typeface="Cambria Math" panose="02040503050406030204" pitchFamily="18" charset="0"/>
              </a:rPr>
              <a:t>surplus</a:t>
            </a:r>
            <a:r>
              <a:rPr lang="cs-CZ" sz="2000" b="0" dirty="0">
                <a:ea typeface="Cambria Math" panose="02040503050406030204" pitchFamily="18" charset="0"/>
              </a:rPr>
              <a:t>, so </a:t>
            </a:r>
            <a:r>
              <a:rPr lang="cs-CZ" sz="2000" b="0" dirty="0" err="1">
                <a:ea typeface="Cambria Math" panose="02040503050406030204" pitchFamily="18" charset="0"/>
              </a:rPr>
              <a:t>they</a:t>
            </a:r>
            <a:r>
              <a:rPr lang="cs-CZ" sz="2000" dirty="0">
                <a:ea typeface="Cambria Math" panose="02040503050406030204" pitchFamily="18" charset="0"/>
              </a:rPr>
              <a:t> </a:t>
            </a:r>
            <a:r>
              <a:rPr lang="cs-CZ" sz="2000" dirty="0" err="1">
                <a:ea typeface="Cambria Math" panose="02040503050406030204" pitchFamily="18" charset="0"/>
              </a:rPr>
              <a:t>value</a:t>
            </a:r>
            <a:r>
              <a:rPr lang="cs-CZ" sz="2000" dirty="0">
                <a:ea typeface="Cambria Math" panose="02040503050406030204" pitchFamily="18" charset="0"/>
              </a:rPr>
              <a:t> the </a:t>
            </a:r>
            <a:r>
              <a:rPr lang="cs-CZ" sz="2000" dirty="0" err="1">
                <a:ea typeface="Cambria Math" panose="02040503050406030204" pitchFamily="18" charset="0"/>
              </a:rPr>
              <a:t>innovation</a:t>
            </a:r>
            <a:r>
              <a:rPr lang="cs-CZ" sz="2000" dirty="0">
                <a:ea typeface="Cambria Math" panose="02040503050406030204" pitchFamily="18" charset="0"/>
              </a:rPr>
              <a:t> </a:t>
            </a:r>
            <a:r>
              <a:rPr lang="cs-CZ" sz="2000" dirty="0" err="1">
                <a:ea typeface="Cambria Math" panose="02040503050406030204" pitchFamily="18" charset="0"/>
              </a:rPr>
              <a:t>insofar</a:t>
            </a:r>
            <a:r>
              <a:rPr lang="cs-CZ" sz="2000" dirty="0">
                <a:ea typeface="Cambria Math" panose="02040503050406030204" pitchFamily="18" charset="0"/>
              </a:rPr>
              <a:t> </a:t>
            </a:r>
            <a:r>
              <a:rPr lang="cs-CZ" sz="2000" dirty="0" err="1">
                <a:ea typeface="Cambria Math" panose="02040503050406030204" pitchFamily="18" charset="0"/>
              </a:rPr>
              <a:t>it</a:t>
            </a:r>
            <a:r>
              <a:rPr lang="cs-CZ" sz="2000" dirty="0">
                <a:ea typeface="Cambria Math" panose="02040503050406030204" pitchFamily="18" charset="0"/>
              </a:rPr>
              <a:t> </a:t>
            </a:r>
            <a:r>
              <a:rPr lang="cs-CZ" sz="2000" dirty="0" err="1">
                <a:ea typeface="Cambria Math" panose="02040503050406030204" pitchFamily="18" charset="0"/>
              </a:rPr>
              <a:t>increases</a:t>
            </a:r>
            <a:r>
              <a:rPr lang="cs-CZ" sz="2000" dirty="0">
                <a:ea typeface="Cambria Math" panose="02040503050406030204" pitchFamily="18" charset="0"/>
              </a:rPr>
              <a:t> </a:t>
            </a:r>
            <a:r>
              <a:rPr lang="cs-CZ" sz="2000" err="1">
                <a:ea typeface="Cambria Math" panose="02040503050406030204" pitchFamily="18" charset="0"/>
              </a:rPr>
              <a:t>their</a:t>
            </a:r>
            <a:r>
              <a:rPr lang="cs-CZ" sz="2000">
                <a:ea typeface="Cambria Math" panose="02040503050406030204" pitchFamily="18" charset="0"/>
              </a:rPr>
              <a:t> profits</a:t>
            </a:r>
          </a:p>
          <a:p>
            <a:r>
              <a:rPr lang="cs-CZ" sz="2000" u="sng">
                <a:ea typeface="Cambria Math" panose="02040503050406030204" pitchFamily="18" charset="0"/>
              </a:rPr>
              <a:t>Intuition for the 2nd inequality (</a:t>
            </a:r>
            <a:r>
              <a:rPr lang="cs-CZ" sz="2000" b="1" u="sng">
                <a:solidFill>
                  <a:srgbClr val="FF0000"/>
                </a:solidFill>
                <a:ea typeface="Cambria Math" panose="02040503050406030204" pitchFamily="18" charset="0"/>
              </a:rPr>
              <a:t>the replacement effect</a:t>
            </a:r>
            <a:r>
              <a:rPr lang="cs-CZ" sz="2000" u="sng">
                <a:ea typeface="Cambria Math" panose="02040503050406030204" pitchFamily="18" charset="0"/>
              </a:rPr>
              <a:t>)</a:t>
            </a:r>
            <a:r>
              <a:rPr lang="cs-CZ" sz="2000">
                <a:ea typeface="Cambria Math" panose="02040503050406030204" pitchFamily="18" charset="0"/>
              </a:rPr>
              <a:t>: f</a:t>
            </a:r>
            <a:r>
              <a:rPr lang="cs-CZ" sz="2000" b="0">
                <a:ea typeface="Cambria Math" panose="02040503050406030204" pitchFamily="18" charset="0"/>
              </a:rPr>
              <a:t>or firm in a competitive environment the innovation creates a new profit opportunity, </a:t>
            </a:r>
            <a:r>
              <a:rPr lang="cs-CZ" sz="2000">
                <a:ea typeface="Cambria Math" panose="02040503050406030204" pitchFamily="18" charset="0"/>
              </a:rPr>
              <a:t>f</a:t>
            </a:r>
            <a:r>
              <a:rPr lang="cs-CZ" sz="2000" b="0">
                <a:ea typeface="Cambria Math" panose="02040503050406030204" pitchFamily="18" charset="0"/>
              </a:rPr>
              <a:t>o</a:t>
            </a:r>
            <a:r>
              <a:rPr lang="cs-CZ" sz="2000">
                <a:ea typeface="Cambria Math" panose="02040503050406030204" pitchFamily="18" charset="0"/>
              </a:rPr>
              <a:t>r a monopolist it only replaces existing profits</a:t>
            </a:r>
            <a:endParaRPr lang="cs-CZ" sz="2000">
              <a:ea typeface="Cambria Math" panose="02040503050406030204" pitchFamily="18" charset="0"/>
              <a:sym typeface="Wingdings" panose="05000000000000000000" pitchFamily="2" charset="2"/>
            </a:endParaRPr>
          </a:p>
          <a:p>
            <a:pPr marL="0" indent="0">
              <a:buNone/>
            </a:pPr>
            <a:r>
              <a:rPr lang="cs-CZ" sz="2000">
                <a:ea typeface="Cambria Math" panose="02040503050406030204" pitchFamily="18" charset="0"/>
                <a:sym typeface="Wingdings" panose="05000000000000000000" pitchFamily="2" charset="2"/>
              </a:rPr>
              <a:t>     Large </a:t>
            </a:r>
            <a:r>
              <a:rPr lang="cs-CZ" sz="2000" dirty="0" err="1">
                <a:ea typeface="Cambria Math" panose="02040503050406030204" pitchFamily="18" charset="0"/>
                <a:sym typeface="Wingdings" panose="05000000000000000000" pitchFamily="2" charset="2"/>
              </a:rPr>
              <a:t>firms</a:t>
            </a:r>
            <a:r>
              <a:rPr lang="cs-CZ" sz="2000" dirty="0">
                <a:ea typeface="Cambria Math" panose="02040503050406030204" pitchFamily="18" charset="0"/>
                <a:sym typeface="Wingdings" panose="05000000000000000000" pitchFamily="2" charset="2"/>
              </a:rPr>
              <a:t> with market </a:t>
            </a:r>
            <a:r>
              <a:rPr lang="cs-CZ" sz="2000" dirty="0" err="1">
                <a:ea typeface="Cambria Math" panose="02040503050406030204" pitchFamily="18" charset="0"/>
                <a:sym typeface="Wingdings" panose="05000000000000000000" pitchFamily="2" charset="2"/>
              </a:rPr>
              <a:t>power</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better</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able</a:t>
            </a:r>
            <a:r>
              <a:rPr lang="cs-CZ" sz="2000" dirty="0">
                <a:ea typeface="Cambria Math" panose="02040503050406030204" pitchFamily="18" charset="0"/>
                <a:sym typeface="Wingdings" panose="05000000000000000000" pitchFamily="2" charset="2"/>
              </a:rPr>
              <a:t> to </a:t>
            </a:r>
            <a:r>
              <a:rPr lang="cs-CZ" sz="2000" dirty="0" err="1">
                <a:ea typeface="Cambria Math" panose="02040503050406030204" pitchFamily="18" charset="0"/>
                <a:sym typeface="Wingdings" panose="05000000000000000000" pitchFamily="2" charset="2"/>
              </a:rPr>
              <a:t>innovate</a:t>
            </a:r>
            <a:r>
              <a:rPr lang="cs-CZ" sz="2000" dirty="0">
                <a:ea typeface="Cambria Math" panose="02040503050406030204" pitchFamily="18" charset="0"/>
                <a:sym typeface="Wingdings" panose="05000000000000000000" pitchFamily="2" charset="2"/>
              </a:rPr>
              <a:t> but </a:t>
            </a:r>
            <a:r>
              <a:rPr lang="cs-CZ" sz="2000" dirty="0" err="1">
                <a:ea typeface="Cambria Math" panose="02040503050406030204" pitchFamily="18" charset="0"/>
                <a:sym typeface="Wingdings" panose="05000000000000000000" pitchFamily="2" charset="2"/>
              </a:rPr>
              <a:t>less</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incentives</a:t>
            </a:r>
            <a:r>
              <a:rPr lang="cs-CZ" sz="2000" dirty="0">
                <a:ea typeface="Cambria Math" panose="02040503050406030204" pitchFamily="18" charset="0"/>
                <a:sym typeface="Wingdings" panose="05000000000000000000" pitchFamily="2" charset="2"/>
              </a:rPr>
              <a:t> to do so</a:t>
            </a:r>
          </a:p>
          <a:p>
            <a:pPr marL="0" indent="0">
              <a:buNone/>
            </a:pPr>
            <a:endParaRPr lang="cs-CZ" sz="2000">
              <a:ea typeface="Cambria Math" panose="02040503050406030204" pitchFamily="18" charset="0"/>
              <a:sym typeface="Wingdings" panose="05000000000000000000" pitchFamily="2" charset="2"/>
            </a:endParaRPr>
          </a:p>
          <a:p>
            <a:pPr marL="0" indent="0">
              <a:buNone/>
            </a:pPr>
            <a:r>
              <a:rPr lang="cs-CZ" sz="2000">
                <a:ea typeface="Cambria Math" panose="02040503050406030204" pitchFamily="18" charset="0"/>
                <a:sym typeface="Wingdings" panose="05000000000000000000" pitchFamily="2" charset="2"/>
              </a:rPr>
              <a:t>NOTE: We </a:t>
            </a:r>
            <a:r>
              <a:rPr lang="cs-CZ" sz="2000" dirty="0" err="1">
                <a:ea typeface="Cambria Math" panose="02040503050406030204" pitchFamily="18" charset="0"/>
                <a:sym typeface="Wingdings" panose="05000000000000000000" pitchFamily="2" charset="2"/>
              </a:rPr>
              <a:t>assumed</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that</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innovating</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firm</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becomes</a:t>
            </a:r>
            <a:r>
              <a:rPr lang="cs-CZ" sz="2000" dirty="0">
                <a:ea typeface="Cambria Math" panose="02040503050406030204" pitchFamily="18" charset="0"/>
                <a:sym typeface="Wingdings" panose="05000000000000000000" pitchFamily="2" charset="2"/>
              </a:rPr>
              <a:t> </a:t>
            </a:r>
            <a:r>
              <a:rPr lang="cs-CZ" sz="2000">
                <a:ea typeface="Cambria Math" panose="02040503050406030204" pitchFamily="18" charset="0"/>
                <a:sym typeface="Wingdings" panose="05000000000000000000" pitchFamily="2" charset="2"/>
              </a:rPr>
              <a:t>a monopolist, if </a:t>
            </a:r>
            <a:r>
              <a:rPr lang="cs-CZ" sz="2000" dirty="0" err="1">
                <a:ea typeface="Cambria Math" panose="02040503050406030204" pitchFamily="18" charset="0"/>
                <a:sym typeface="Wingdings" panose="05000000000000000000" pitchFamily="2" charset="2"/>
              </a:rPr>
              <a:t>innovation</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can</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be</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imitated</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incentives</a:t>
            </a:r>
            <a:r>
              <a:rPr lang="cs-CZ" sz="2000" dirty="0">
                <a:ea typeface="Cambria Math" panose="02040503050406030204" pitchFamily="18" charset="0"/>
                <a:sym typeface="Wingdings" panose="05000000000000000000" pitchFamily="2" charset="2"/>
              </a:rPr>
              <a:t> to </a:t>
            </a:r>
            <a:r>
              <a:rPr lang="cs-CZ" sz="2000" dirty="0" err="1">
                <a:ea typeface="Cambria Math" panose="02040503050406030204" pitchFamily="18" charset="0"/>
                <a:sym typeface="Wingdings" panose="05000000000000000000" pitchFamily="2" charset="2"/>
              </a:rPr>
              <a:t>innovate</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would</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disappear</a:t>
            </a:r>
            <a:r>
              <a:rPr lang="cs-CZ" sz="2000" dirty="0">
                <a:ea typeface="Cambria Math" panose="02040503050406030204" pitchFamily="18" charset="0"/>
                <a:sym typeface="Wingdings" panose="05000000000000000000" pitchFamily="2" charset="2"/>
              </a:rPr>
              <a:t> (more on </a:t>
            </a:r>
            <a:r>
              <a:rPr lang="cs-CZ" sz="2000" dirty="0" err="1">
                <a:ea typeface="Cambria Math" panose="02040503050406030204" pitchFamily="18" charset="0"/>
                <a:sym typeface="Wingdings" panose="05000000000000000000" pitchFamily="2" charset="2"/>
              </a:rPr>
              <a:t>this</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later</a:t>
            </a:r>
            <a:r>
              <a:rPr lang="cs-CZ" sz="2000" dirty="0">
                <a:ea typeface="Cambria Math" panose="02040503050406030204" pitchFamily="18" charset="0"/>
                <a:sym typeface="Wingdings" panose="05000000000000000000" pitchFamily="2" charset="2"/>
              </a:rPr>
              <a:t>)</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spTree>
    <p:extLst>
      <p:ext uri="{BB962C8B-B14F-4D97-AF65-F5344CB8AC3E}">
        <p14:creationId xmlns:p14="http://schemas.microsoft.com/office/powerpoint/2010/main" val="3659720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BD5B60D-738C-429F-B484-ABD99948B770}"/>
                  </a:ext>
                </a:extLst>
              </p:cNvPr>
              <p:cNvSpPr>
                <a:spLocks noGrp="1"/>
              </p:cNvSpPr>
              <p:nvPr>
                <p:ph idx="1"/>
              </p:nvPr>
            </p:nvSpPr>
            <p:spPr>
              <a:xfrm>
                <a:off x="838200" y="1250296"/>
                <a:ext cx="11021291" cy="5234808"/>
              </a:xfrm>
            </p:spPr>
            <p:txBody>
              <a:bodyPr>
                <a:normAutofit/>
              </a:bodyPr>
              <a:lstStyle/>
              <a:p>
                <a:pPr marL="0" indent="0">
                  <a:buNone/>
                </a:pPr>
                <a:r>
                  <a:rPr lang="cs-CZ" sz="2000" b="1" dirty="0"/>
                  <a:t>Oligopoly</a:t>
                </a:r>
              </a:p>
              <a:p>
                <a:r>
                  <a:rPr lang="cs-CZ" sz="2000" dirty="0" err="1"/>
                  <a:t>Cournot</a:t>
                </a:r>
                <a:r>
                  <a:rPr lang="cs-CZ" sz="2000" dirty="0"/>
                  <a:t> model N </a:t>
                </a:r>
                <a:r>
                  <a:rPr lang="cs-CZ" sz="2000" dirty="0" err="1"/>
                  <a:t>firms</a:t>
                </a:r>
                <a:endParaRPr lang="cs-CZ" sz="2000" dirty="0"/>
              </a:p>
              <a:p>
                <a:r>
                  <a:rPr lang="cs-CZ" sz="2000" dirty="0" err="1"/>
                  <a:t>Homogenous</a:t>
                </a:r>
                <a:r>
                  <a:rPr lang="cs-CZ" sz="2000" dirty="0"/>
                  <a:t> </a:t>
                </a:r>
                <a:r>
                  <a:rPr lang="cs-CZ" sz="2000" dirty="0" err="1"/>
                  <a:t>product</a:t>
                </a:r>
                <a:r>
                  <a:rPr lang="cs-CZ" sz="2000" dirty="0"/>
                  <a:t> with inverse </a:t>
                </a:r>
                <a:r>
                  <a:rPr lang="cs-CZ" sz="2000" dirty="0" err="1"/>
                  <a:t>demand</a:t>
                </a:r>
                <a:r>
                  <a:rPr lang="cs-CZ" sz="2000" dirty="0"/>
                  <a:t> P = a – q </a:t>
                </a:r>
              </a:p>
              <a:p>
                <a:r>
                  <a:rPr lang="cs-CZ" sz="2000" dirty="0" err="1"/>
                  <a:t>Firm</a:t>
                </a:r>
                <a:r>
                  <a:rPr lang="en-GB" sz="2000" dirty="0"/>
                  <a:t>-</a:t>
                </a:r>
                <a:r>
                  <a:rPr lang="cs-CZ" sz="2000" dirty="0" err="1"/>
                  <a:t>specific</a:t>
                </a:r>
                <a:r>
                  <a:rPr lang="cs-CZ" sz="2000" dirty="0"/>
                  <a:t> </a:t>
                </a:r>
                <a:r>
                  <a:rPr lang="cs-CZ" sz="2000" dirty="0" err="1"/>
                  <a:t>marginal</a:t>
                </a:r>
                <a:r>
                  <a:rPr lang="cs-CZ" sz="2000" dirty="0"/>
                  <a:t> </a:t>
                </a:r>
                <a:r>
                  <a:rPr lang="cs-CZ" sz="2000" dirty="0" err="1"/>
                  <a:t>costs</a:t>
                </a:r>
                <a:r>
                  <a:rPr lang="cs-CZ" sz="2000" dirty="0"/>
                  <a:t> </a:t>
                </a:r>
                <a:r>
                  <a:rPr lang="cs-CZ" sz="2000" dirty="0" err="1"/>
                  <a:t>c</a:t>
                </a:r>
                <a:r>
                  <a:rPr lang="cs-CZ" sz="2000" baseline="-25000" dirty="0" err="1"/>
                  <a:t>i</a:t>
                </a:r>
                <a:endParaRPr lang="cs-CZ" sz="2000" dirty="0"/>
              </a:p>
              <a:p>
                <a:pPr marL="0" indent="0">
                  <a:buNone/>
                </a:pPr>
                <a:r>
                  <a:rPr lang="cs-CZ" sz="2000" dirty="0"/>
                  <a:t>   </a:t>
                </a:r>
                <a:r>
                  <a:rPr lang="cs-CZ" sz="2000" dirty="0">
                    <a:sym typeface="Wingdings" panose="05000000000000000000" pitchFamily="2" charset="2"/>
                  </a:rPr>
                  <a:t> </a:t>
                </a:r>
                <a14:m>
                  <m:oMath xmlns:m="http://schemas.openxmlformats.org/officeDocument/2006/math">
                    <m:sSubSup>
                      <m:sSubSupPr>
                        <m:ctrlPr>
                          <a:rPr lang="cs-CZ" sz="2000" i="1" smtClean="0">
                            <a:latin typeface="Cambria Math" panose="02040503050406030204" pitchFamily="18" charset="0"/>
                          </a:rPr>
                        </m:ctrlPr>
                      </m:sSubSupPr>
                      <m:e>
                        <m:r>
                          <a:rPr lang="cs-CZ" sz="2000" i="1" smtClean="0">
                            <a:latin typeface="Cambria Math" panose="02040503050406030204" pitchFamily="18" charset="0"/>
                            <a:ea typeface="Cambria Math" panose="02040503050406030204" pitchFamily="18" charset="0"/>
                          </a:rPr>
                          <m:t>𝜋</m:t>
                        </m:r>
                      </m:e>
                      <m:sub>
                        <m:r>
                          <a:rPr lang="cs-CZ" sz="2000" b="0" i="1" smtClean="0">
                            <a:latin typeface="Cambria Math" panose="02040503050406030204" pitchFamily="18" charset="0"/>
                          </a:rPr>
                          <m:t>𝑖</m:t>
                        </m:r>
                      </m:sub>
                      <m:sup>
                        <m:r>
                          <a:rPr lang="cs-CZ" sz="2000" b="0" i="1" smtClean="0">
                            <a:latin typeface="Cambria Math" panose="02040503050406030204" pitchFamily="18" charset="0"/>
                          </a:rPr>
                          <m:t>∗</m:t>
                        </m:r>
                      </m:sup>
                    </m:sSubSup>
                    <m:r>
                      <a:rPr lang="cs-CZ" sz="2000" b="0" i="1" smtClean="0">
                        <a:latin typeface="Cambria Math" panose="02040503050406030204" pitchFamily="18" charset="0"/>
                      </a:rPr>
                      <m:t>=</m:t>
                    </m:r>
                    <m:sSup>
                      <m:sSupPr>
                        <m:ctrlPr>
                          <a:rPr lang="cs-CZ" sz="2000" b="0" i="1" smtClean="0">
                            <a:latin typeface="Cambria Math" panose="02040503050406030204" pitchFamily="18" charset="0"/>
                          </a:rPr>
                        </m:ctrlPr>
                      </m:sSupPr>
                      <m:e>
                        <m:r>
                          <a:rPr lang="cs-CZ" sz="2000" b="0" i="1" smtClean="0">
                            <a:latin typeface="Cambria Math" panose="02040503050406030204" pitchFamily="18" charset="0"/>
                          </a:rPr>
                          <m:t>(</m:t>
                        </m:r>
                        <m:f>
                          <m:fPr>
                            <m:ctrlPr>
                              <a:rPr lang="cs-CZ" sz="2000" b="0" i="1" smtClean="0">
                                <a:latin typeface="Cambria Math" panose="02040503050406030204" pitchFamily="18" charset="0"/>
                              </a:rPr>
                            </m:ctrlPr>
                          </m:fPr>
                          <m:num>
                            <m:r>
                              <a:rPr lang="cs-CZ" sz="2000" b="0" i="1" smtClean="0">
                                <a:latin typeface="Cambria Math" panose="02040503050406030204" pitchFamily="18" charset="0"/>
                              </a:rPr>
                              <m:t>𝑎</m:t>
                            </m:r>
                            <m:r>
                              <a:rPr lang="cs-CZ" sz="2000" b="0" i="1" smtClean="0">
                                <a:latin typeface="Cambria Math" panose="02040503050406030204" pitchFamily="18" charset="0"/>
                              </a:rPr>
                              <m:t>−</m:t>
                            </m:r>
                            <m:sSub>
                              <m:sSubPr>
                                <m:ctrlPr>
                                  <a:rPr lang="cs-CZ" sz="2000" b="0" i="1" smtClean="0">
                                    <a:latin typeface="Cambria Math" panose="02040503050406030204" pitchFamily="18" charset="0"/>
                                  </a:rPr>
                                </m:ctrlPr>
                              </m:sSubPr>
                              <m:e>
                                <m:r>
                                  <a:rPr lang="cs-CZ" sz="2000" b="0" i="1" smtClean="0">
                                    <a:latin typeface="Cambria Math" panose="02040503050406030204" pitchFamily="18" charset="0"/>
                                  </a:rPr>
                                  <m:t>𝑐</m:t>
                                </m:r>
                              </m:e>
                              <m:sub>
                                <m:r>
                                  <a:rPr lang="cs-CZ" sz="2000" b="0" i="1" smtClean="0">
                                    <a:latin typeface="Cambria Math" panose="02040503050406030204" pitchFamily="18" charset="0"/>
                                  </a:rPr>
                                  <m:t>𝑖</m:t>
                                </m:r>
                              </m:sub>
                            </m:sSub>
                            <m:r>
                              <a:rPr lang="cs-CZ" sz="2000" b="0" i="1" smtClean="0">
                                <a:latin typeface="Cambria Math" panose="02040503050406030204" pitchFamily="18" charset="0"/>
                              </a:rPr>
                              <m:t>+</m:t>
                            </m:r>
                            <m:nary>
                              <m:naryPr>
                                <m:chr m:val="∑"/>
                                <m:limLoc m:val="subSup"/>
                                <m:supHide m:val="on"/>
                                <m:ctrlPr>
                                  <a:rPr lang="cs-CZ" sz="2000" b="0" i="1" smtClean="0">
                                    <a:latin typeface="Cambria Math" panose="02040503050406030204" pitchFamily="18" charset="0"/>
                                  </a:rPr>
                                </m:ctrlPr>
                              </m:naryPr>
                              <m:sub>
                                <m:r>
                                  <m:rPr>
                                    <m:brk m:alnAt="9"/>
                                  </m:rPr>
                                  <a:rPr lang="cs-CZ" sz="2000" b="0" i="1" smtClean="0">
                                    <a:latin typeface="Cambria Math" panose="02040503050406030204" pitchFamily="18" charset="0"/>
                                  </a:rPr>
                                  <m:t>𝑗</m:t>
                                </m:r>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𝑖</m:t>
                                </m:r>
                              </m:sub>
                              <m:sup/>
                              <m:e>
                                <m:sSub>
                                  <m:sSubPr>
                                    <m:ctrlPr>
                                      <a:rPr lang="cs-CZ" sz="2000" b="0" i="1" smtClean="0">
                                        <a:latin typeface="Cambria Math" panose="02040503050406030204" pitchFamily="18" charset="0"/>
                                      </a:rPr>
                                    </m:ctrlPr>
                                  </m:sSubPr>
                                  <m:e>
                                    <m:r>
                                      <a:rPr lang="cs-CZ" sz="2000" b="0" i="1" smtClean="0">
                                        <a:latin typeface="Cambria Math" panose="02040503050406030204" pitchFamily="18" charset="0"/>
                                      </a:rPr>
                                      <m:t>𝑐</m:t>
                                    </m:r>
                                  </m:e>
                                  <m:sub>
                                    <m:r>
                                      <a:rPr lang="cs-CZ" sz="2000" b="0" i="1" smtClean="0">
                                        <a:latin typeface="Cambria Math" panose="02040503050406030204" pitchFamily="18" charset="0"/>
                                      </a:rPr>
                                      <m:t>𝑗</m:t>
                                    </m:r>
                                  </m:sub>
                                </m:sSub>
                              </m:e>
                            </m:nary>
                          </m:num>
                          <m:den>
                            <m:r>
                              <a:rPr lang="cs-CZ" sz="2000" b="0" i="1" smtClean="0">
                                <a:latin typeface="Cambria Math" panose="02040503050406030204" pitchFamily="18" charset="0"/>
                              </a:rPr>
                              <m:t>𝑁</m:t>
                            </m:r>
                            <m:r>
                              <a:rPr lang="cs-CZ" sz="2000" b="0" i="1" smtClean="0">
                                <a:latin typeface="Cambria Math" panose="02040503050406030204" pitchFamily="18" charset="0"/>
                              </a:rPr>
                              <m:t>+1</m:t>
                            </m:r>
                          </m:den>
                        </m:f>
                        <m:r>
                          <a:rPr lang="cs-CZ" sz="2000" b="0" i="1" smtClean="0">
                            <a:latin typeface="Cambria Math" panose="02040503050406030204" pitchFamily="18" charset="0"/>
                          </a:rPr>
                          <m:t>)</m:t>
                        </m:r>
                      </m:e>
                      <m:sup>
                        <m:r>
                          <a:rPr lang="cs-CZ" sz="2000" b="0" i="1" smtClean="0">
                            <a:latin typeface="Cambria Math" panose="02040503050406030204" pitchFamily="18" charset="0"/>
                          </a:rPr>
                          <m:t>2</m:t>
                        </m:r>
                      </m:sup>
                    </m:sSup>
                  </m:oMath>
                </a14:m>
                <a:endParaRPr lang="cs-CZ" sz="2000" b="0" dirty="0"/>
              </a:p>
              <a:p>
                <a:r>
                  <a:rPr lang="cs-CZ" sz="2000" dirty="0" err="1"/>
                  <a:t>Initially</a:t>
                </a:r>
                <a:r>
                  <a:rPr lang="cs-CZ" sz="2000" dirty="0"/>
                  <a:t>, </a:t>
                </a:r>
                <a:r>
                  <a:rPr lang="cs-CZ" sz="2000" dirty="0" err="1"/>
                  <a:t>c</a:t>
                </a:r>
                <a:r>
                  <a:rPr lang="cs-CZ" sz="2000" baseline="-25000" dirty="0" err="1"/>
                  <a:t>i</a:t>
                </a:r>
                <a:r>
                  <a:rPr lang="cs-CZ" sz="2000" dirty="0"/>
                  <a:t>=c</a:t>
                </a:r>
                <a:r>
                  <a:rPr lang="cs-CZ" sz="2000" baseline="-25000" dirty="0"/>
                  <a:t>0</a:t>
                </a:r>
                <a:r>
                  <a:rPr lang="cs-CZ" sz="2000" dirty="0"/>
                  <a:t> </a:t>
                </a:r>
                <a:r>
                  <a:rPr lang="cs-CZ" sz="2000" dirty="0" err="1"/>
                  <a:t>for</a:t>
                </a:r>
                <a:r>
                  <a:rPr lang="cs-CZ" sz="2000" dirty="0"/>
                  <a:t> </a:t>
                </a:r>
                <a:r>
                  <a:rPr lang="cs-CZ" sz="2000" dirty="0" err="1"/>
                  <a:t>all</a:t>
                </a:r>
                <a:r>
                  <a:rPr lang="cs-CZ" sz="2000" dirty="0"/>
                  <a:t> </a:t>
                </a:r>
                <a:r>
                  <a:rPr lang="cs-CZ" sz="2000" dirty="0" err="1"/>
                  <a:t>firms</a:t>
                </a:r>
                <a:endParaRPr lang="cs-CZ" sz="2000" dirty="0"/>
              </a:p>
              <a:p>
                <a:r>
                  <a:rPr lang="cs-CZ" sz="2000" dirty="0" err="1"/>
                  <a:t>Innovation</a:t>
                </a:r>
                <a:r>
                  <a:rPr lang="cs-CZ" sz="2000" dirty="0"/>
                  <a:t> </a:t>
                </a:r>
                <a:r>
                  <a:rPr lang="cs-CZ" sz="2000" dirty="0" err="1"/>
                  <a:t>reduces</a:t>
                </a:r>
                <a:r>
                  <a:rPr lang="cs-CZ" sz="2000" dirty="0"/>
                  <a:t> to </a:t>
                </a:r>
                <a:r>
                  <a:rPr lang="cs-CZ" sz="2000" dirty="0" err="1"/>
                  <a:t>c</a:t>
                </a:r>
                <a:r>
                  <a:rPr lang="cs-CZ" sz="2000" baseline="-25000" dirty="0" err="1"/>
                  <a:t>i</a:t>
                </a:r>
                <a:r>
                  <a:rPr lang="cs-CZ" sz="2000" dirty="0"/>
                  <a:t>=c</a:t>
                </a:r>
                <a:r>
                  <a:rPr lang="cs-CZ" sz="2000" baseline="-25000" dirty="0"/>
                  <a:t>1</a:t>
                </a:r>
                <a:r>
                  <a:rPr lang="cs-CZ" sz="2000" dirty="0"/>
                  <a:t> </a:t>
                </a:r>
                <a:r>
                  <a:rPr lang="cs-CZ" sz="2000" dirty="0" err="1"/>
                  <a:t>for</a:t>
                </a:r>
                <a:r>
                  <a:rPr lang="cs-CZ" sz="2000" dirty="0"/>
                  <a:t> the </a:t>
                </a:r>
                <a:r>
                  <a:rPr lang="cs-CZ" sz="2000" dirty="0" err="1"/>
                  <a:t>innovator</a:t>
                </a:r>
                <a:endParaRPr lang="cs-CZ" sz="2000" dirty="0"/>
              </a:p>
              <a:p>
                <a:r>
                  <a:rPr lang="cs-CZ" sz="2000" dirty="0" err="1"/>
                  <a:t>Assume</a:t>
                </a:r>
                <a:r>
                  <a:rPr lang="cs-CZ" sz="2000" dirty="0"/>
                  <a:t> </a:t>
                </a:r>
                <a:r>
                  <a:rPr lang="cs-CZ" sz="2000" err="1"/>
                  <a:t>incremental</a:t>
                </a:r>
                <a:r>
                  <a:rPr lang="cs-CZ" sz="2000"/>
                  <a:t> </a:t>
                </a:r>
                <a:r>
                  <a:rPr lang="cs-CZ" sz="2000">
                    <a:sym typeface="Wingdings" panose="05000000000000000000" pitchFamily="2" charset="2"/>
                  </a:rPr>
                  <a:t>(i.e. monopoly </a:t>
                </a:r>
                <a:r>
                  <a:rPr lang="cs-CZ" sz="2000" dirty="0" err="1">
                    <a:sym typeface="Wingdings" panose="05000000000000000000" pitchFamily="2" charset="2"/>
                  </a:rPr>
                  <a:t>price</a:t>
                </a:r>
                <a:r>
                  <a:rPr lang="cs-CZ" sz="2000" dirty="0">
                    <a:sym typeface="Wingdings" panose="05000000000000000000" pitchFamily="2" charset="2"/>
                  </a:rPr>
                  <a:t> with c</a:t>
                </a:r>
                <a:r>
                  <a:rPr lang="cs-CZ" sz="2000" baseline="-25000" dirty="0">
                    <a:sym typeface="Wingdings" panose="05000000000000000000" pitchFamily="2" charset="2"/>
                  </a:rPr>
                  <a:t>1</a:t>
                </a:r>
                <a:r>
                  <a:rPr lang="cs-CZ" sz="2000" dirty="0">
                    <a:sym typeface="Wingdings" panose="05000000000000000000" pitchFamily="2" charset="2"/>
                  </a:rPr>
                  <a:t> </a:t>
                </a:r>
                <a:r>
                  <a:rPr lang="cs-CZ" sz="2000" dirty="0" err="1">
                    <a:sym typeface="Wingdings" panose="05000000000000000000" pitchFamily="2" charset="2"/>
                  </a:rPr>
                  <a:t>greater</a:t>
                </a:r>
                <a:r>
                  <a:rPr lang="cs-CZ" sz="2000" dirty="0">
                    <a:sym typeface="Wingdings" panose="05000000000000000000" pitchFamily="2" charset="2"/>
                  </a:rPr>
                  <a:t> </a:t>
                </a:r>
                <a:r>
                  <a:rPr lang="cs-CZ" sz="2000" dirty="0" err="1">
                    <a:sym typeface="Wingdings" panose="05000000000000000000" pitchFamily="2" charset="2"/>
                  </a:rPr>
                  <a:t>than</a:t>
                </a:r>
                <a:r>
                  <a:rPr lang="cs-CZ" sz="2000" dirty="0">
                    <a:sym typeface="Wingdings" panose="05000000000000000000" pitchFamily="2" charset="2"/>
                  </a:rPr>
                  <a:t> c</a:t>
                </a:r>
                <a:r>
                  <a:rPr lang="cs-CZ" sz="2000" baseline="-25000" dirty="0">
                    <a:sym typeface="Wingdings" panose="05000000000000000000" pitchFamily="2" charset="2"/>
                  </a:rPr>
                  <a:t>0</a:t>
                </a:r>
                <a:r>
                  <a:rPr lang="cs-CZ" sz="2000" dirty="0">
                    <a:sym typeface="Wingdings" panose="05000000000000000000" pitchFamily="2" charset="2"/>
                  </a:rPr>
                  <a:t>, </a:t>
                </a:r>
                <a:r>
                  <a:rPr lang="cs-CZ" sz="2000" dirty="0" err="1">
                    <a:sym typeface="Wingdings" panose="05000000000000000000" pitchFamily="2" charset="2"/>
                  </a:rPr>
                  <a:t>i.e</a:t>
                </a:r>
                <a:r>
                  <a:rPr lang="cs-CZ" sz="2000" dirty="0">
                    <a:sym typeface="Wingdings" panose="05000000000000000000" pitchFamily="2" charset="2"/>
                  </a:rPr>
                  <a:t>. (a+c</a:t>
                </a:r>
                <a:r>
                  <a:rPr lang="cs-CZ" sz="2000" baseline="-25000" dirty="0">
                    <a:sym typeface="Wingdings" panose="05000000000000000000" pitchFamily="2" charset="2"/>
                  </a:rPr>
                  <a:t>1</a:t>
                </a:r>
                <a:r>
                  <a:rPr lang="cs-CZ" sz="2000" dirty="0">
                    <a:sym typeface="Wingdings" panose="05000000000000000000" pitchFamily="2" charset="2"/>
                  </a:rPr>
                  <a:t>)/2 </a:t>
                </a:r>
                <a:r>
                  <a:rPr lang="cs-CZ" sz="2000">
                    <a:sym typeface="Wingdings" panose="05000000000000000000" pitchFamily="2" charset="2"/>
                  </a:rPr>
                  <a:t>&gt; c</a:t>
                </a:r>
                <a:r>
                  <a:rPr lang="cs-CZ" sz="2000" baseline="-25000">
                    <a:sym typeface="Wingdings" panose="05000000000000000000" pitchFamily="2" charset="2"/>
                  </a:rPr>
                  <a:t>0</a:t>
                </a:r>
                <a:r>
                  <a:rPr lang="cs-CZ" sz="2000">
                    <a:sym typeface="Wingdings" panose="05000000000000000000" pitchFamily="2" charset="2"/>
                  </a:rPr>
                  <a:t>)</a:t>
                </a:r>
                <a:endParaRPr lang="cs-CZ" sz="2000" dirty="0">
                  <a:sym typeface="Wingdings" panose="05000000000000000000" pitchFamily="2" charset="2"/>
                </a:endParaRPr>
              </a:p>
              <a:p>
                <a:pPr marL="0" indent="0">
                  <a:buNone/>
                </a:pPr>
                <a:r>
                  <a:rPr lang="cs-CZ" sz="2000" dirty="0">
                    <a:sym typeface="Wingdings" panose="05000000000000000000" pitchFamily="2" charset="2"/>
                  </a:rPr>
                  <a:t>    c</a:t>
                </a:r>
                <a:r>
                  <a:rPr lang="cs-CZ" sz="2000" baseline="-25000" dirty="0">
                    <a:sym typeface="Wingdings" panose="05000000000000000000" pitchFamily="2" charset="2"/>
                  </a:rPr>
                  <a:t>0</a:t>
                </a:r>
                <a:r>
                  <a:rPr lang="cs-CZ" sz="2000" dirty="0">
                    <a:sym typeface="Wingdings" panose="05000000000000000000" pitchFamily="2" charset="2"/>
                  </a:rPr>
                  <a:t>-c</a:t>
                </a:r>
                <a:r>
                  <a:rPr lang="cs-CZ" sz="2000" baseline="-25000" dirty="0">
                    <a:sym typeface="Wingdings" panose="05000000000000000000" pitchFamily="2" charset="2"/>
                  </a:rPr>
                  <a:t>1</a:t>
                </a:r>
                <a:r>
                  <a:rPr lang="cs-CZ" sz="2000" dirty="0">
                    <a:sym typeface="Wingdings" panose="05000000000000000000" pitchFamily="2" charset="2"/>
                  </a:rPr>
                  <a:t> (</a:t>
                </a:r>
                <a:r>
                  <a:rPr lang="cs-CZ" sz="2000" dirty="0" err="1">
                    <a:sym typeface="Wingdings" panose="05000000000000000000" pitchFamily="2" charset="2"/>
                  </a:rPr>
                  <a:t>absolute</a:t>
                </a:r>
                <a:r>
                  <a:rPr lang="cs-CZ" sz="2000" dirty="0">
                    <a:sym typeface="Wingdings" panose="05000000000000000000" pitchFamily="2" charset="2"/>
                  </a:rPr>
                  <a:t> </a:t>
                </a:r>
                <a:r>
                  <a:rPr lang="cs-CZ" sz="2000" dirty="0" err="1">
                    <a:sym typeface="Wingdings" panose="05000000000000000000" pitchFamily="2" charset="2"/>
                  </a:rPr>
                  <a:t>size</a:t>
                </a:r>
                <a:r>
                  <a:rPr lang="cs-CZ" sz="2000" dirty="0">
                    <a:sym typeface="Wingdings" panose="05000000000000000000" pitchFamily="2" charset="2"/>
                  </a:rPr>
                  <a:t> of </a:t>
                </a:r>
                <a:r>
                  <a:rPr lang="cs-CZ" sz="2000" dirty="0" err="1">
                    <a:sym typeface="Wingdings" panose="05000000000000000000" pitchFamily="2" charset="2"/>
                  </a:rPr>
                  <a:t>innovation</a:t>
                </a:r>
                <a:r>
                  <a:rPr lang="cs-CZ" sz="2000" dirty="0">
                    <a:sym typeface="Wingdings" panose="05000000000000000000" pitchFamily="2" charset="2"/>
                  </a:rPr>
                  <a:t>)  </a:t>
                </a:r>
                <a:r>
                  <a:rPr lang="cs-CZ" sz="2000" b="1" dirty="0">
                    <a:sym typeface="Wingdings" panose="05000000000000000000" pitchFamily="2" charset="2"/>
                  </a:rPr>
                  <a:t>&lt;</a:t>
                </a:r>
                <a:r>
                  <a:rPr lang="cs-CZ" sz="2000" dirty="0">
                    <a:sym typeface="Wingdings" panose="05000000000000000000" pitchFamily="2" charset="2"/>
                  </a:rPr>
                  <a:t>   a-c</a:t>
                </a:r>
                <a:r>
                  <a:rPr lang="cs-CZ" sz="2000" baseline="-25000" dirty="0">
                    <a:sym typeface="Wingdings" panose="05000000000000000000" pitchFamily="2" charset="2"/>
                  </a:rPr>
                  <a:t>0</a:t>
                </a:r>
                <a:r>
                  <a:rPr lang="cs-CZ" sz="2000" dirty="0">
                    <a:sym typeface="Wingdings" panose="05000000000000000000" pitchFamily="2" charset="2"/>
                  </a:rPr>
                  <a:t>  (</a:t>
                </a:r>
                <a:r>
                  <a:rPr lang="cs-CZ" sz="2000" dirty="0" err="1">
                    <a:sym typeface="Wingdings" panose="05000000000000000000" pitchFamily="2" charset="2"/>
                  </a:rPr>
                  <a:t>size</a:t>
                </a:r>
                <a:r>
                  <a:rPr lang="cs-CZ" sz="2000" dirty="0">
                    <a:sym typeface="Wingdings" panose="05000000000000000000" pitchFamily="2" charset="2"/>
                  </a:rPr>
                  <a:t> of the </a:t>
                </a:r>
                <a:r>
                  <a:rPr lang="cs-CZ" sz="2000" dirty="0" err="1">
                    <a:sym typeface="Wingdings" panose="05000000000000000000" pitchFamily="2" charset="2"/>
                  </a:rPr>
                  <a:t>initial</a:t>
                </a:r>
                <a:r>
                  <a:rPr lang="cs-CZ" sz="2000" dirty="0">
                    <a:sym typeface="Wingdings" panose="05000000000000000000" pitchFamily="2" charset="2"/>
                  </a:rPr>
                  <a:t> market)</a:t>
                </a:r>
              </a:p>
              <a:p>
                <a:pPr marL="0" indent="0">
                  <a:buNone/>
                </a:pPr>
                <a:r>
                  <a:rPr lang="cs-CZ" sz="2000" dirty="0">
                    <a:sym typeface="Wingdings" panose="05000000000000000000" pitchFamily="2" charset="2"/>
                  </a:rPr>
                  <a:t>    </a:t>
                </a:r>
                <a:r>
                  <a:rPr lang="cs-CZ" sz="2000" dirty="0" err="1">
                    <a:sym typeface="Wingdings" panose="05000000000000000000" pitchFamily="2" charset="2"/>
                  </a:rPr>
                  <a:t>Define</a:t>
                </a:r>
                <a:r>
                  <a:rPr lang="cs-CZ" sz="2000" dirty="0">
                    <a:sym typeface="Wingdings" panose="05000000000000000000" pitchFamily="2" charset="2"/>
                  </a:rPr>
                  <a:t> </a:t>
                </a:r>
                <a:r>
                  <a:rPr lang="cs-CZ" sz="2000" dirty="0" err="1">
                    <a:sym typeface="Wingdings" panose="05000000000000000000" pitchFamily="2" charset="2"/>
                  </a:rPr>
                  <a:t>relative</a:t>
                </a:r>
                <a:r>
                  <a:rPr lang="cs-CZ" sz="2000" dirty="0">
                    <a:sym typeface="Wingdings" panose="05000000000000000000" pitchFamily="2" charset="2"/>
                  </a:rPr>
                  <a:t> </a:t>
                </a:r>
                <a:r>
                  <a:rPr lang="cs-CZ" sz="2000" dirty="0" err="1">
                    <a:sym typeface="Wingdings" panose="05000000000000000000" pitchFamily="2" charset="2"/>
                  </a:rPr>
                  <a:t>size</a:t>
                </a:r>
                <a:r>
                  <a:rPr lang="cs-CZ" sz="2000" dirty="0">
                    <a:sym typeface="Wingdings" panose="05000000000000000000" pitchFamily="2" charset="2"/>
                  </a:rPr>
                  <a:t> of </a:t>
                </a:r>
                <a:r>
                  <a:rPr lang="cs-CZ" sz="2000" dirty="0" err="1">
                    <a:sym typeface="Wingdings" panose="05000000000000000000" pitchFamily="2" charset="2"/>
                  </a:rPr>
                  <a:t>innovation</a:t>
                </a:r>
                <a:r>
                  <a:rPr lang="cs-CZ" sz="2000" dirty="0">
                    <a:sym typeface="Wingdings" panose="05000000000000000000" pitchFamily="2" charset="2"/>
                  </a:rPr>
                  <a:t> as </a:t>
                </a:r>
                <a14:m>
                  <m:oMath xmlns:m="http://schemas.openxmlformats.org/officeDocument/2006/math">
                    <m:r>
                      <a:rPr lang="cs-CZ" sz="2000" i="1" smtClean="0">
                        <a:latin typeface="Cambria Math" panose="02040503050406030204" pitchFamily="18" charset="0"/>
                        <a:ea typeface="Cambria Math" panose="02040503050406030204" pitchFamily="18" charset="0"/>
                        <a:sym typeface="Wingdings" panose="05000000000000000000" pitchFamily="2" charset="2"/>
                      </a:rPr>
                      <m:t>𝜌</m:t>
                    </m:r>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f>
                      <m:f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fPr>
                      <m:num>
                        <m:sSub>
                          <m:sSub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cs-CZ" sz="2000" b="0" i="1" smtClean="0">
                                <a:latin typeface="Cambria Math" panose="02040503050406030204" pitchFamily="18" charset="0"/>
                                <a:ea typeface="Cambria Math" panose="02040503050406030204" pitchFamily="18" charset="0"/>
                                <a:sym typeface="Wingdings" panose="05000000000000000000" pitchFamily="2" charset="2"/>
                              </a:rPr>
                              <m:t>𝑐</m:t>
                            </m:r>
                          </m:e>
                          <m:sub>
                            <m:r>
                              <a:rPr lang="cs-CZ" sz="2000" b="0" i="1" smtClean="0">
                                <a:latin typeface="Cambria Math" panose="02040503050406030204" pitchFamily="18" charset="0"/>
                                <a:ea typeface="Cambria Math" panose="02040503050406030204" pitchFamily="18" charset="0"/>
                                <a:sym typeface="Wingdings" panose="05000000000000000000" pitchFamily="2" charset="2"/>
                              </a:rPr>
                              <m:t>0</m:t>
                            </m:r>
                          </m:sub>
                        </m:sSub>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r>
                              <a:rPr lang="cs-CZ" sz="2000" i="1">
                                <a:latin typeface="Cambria Math" panose="02040503050406030204" pitchFamily="18" charset="0"/>
                                <a:ea typeface="Cambria Math" panose="02040503050406030204" pitchFamily="18" charset="0"/>
                                <a:sym typeface="Wingdings" panose="05000000000000000000" pitchFamily="2" charset="2"/>
                              </a:rPr>
                              <m:t>𝑐</m:t>
                            </m:r>
                          </m:e>
                          <m:sub>
                            <m:r>
                              <a:rPr lang="cs-CZ" sz="2000" b="0" i="1" smtClean="0">
                                <a:latin typeface="Cambria Math" panose="02040503050406030204" pitchFamily="18" charset="0"/>
                                <a:ea typeface="Cambria Math" panose="02040503050406030204" pitchFamily="18" charset="0"/>
                                <a:sym typeface="Wingdings" panose="05000000000000000000" pitchFamily="2" charset="2"/>
                              </a:rPr>
                              <m:t>1</m:t>
                            </m:r>
                          </m:sub>
                        </m:sSub>
                      </m:num>
                      <m:den>
                        <m:r>
                          <a:rPr lang="cs-CZ" sz="2000" b="0" i="1" smtClean="0">
                            <a:latin typeface="Cambria Math" panose="02040503050406030204" pitchFamily="18" charset="0"/>
                            <a:ea typeface="Cambria Math" panose="02040503050406030204" pitchFamily="18" charset="0"/>
                            <a:sym typeface="Wingdings" panose="05000000000000000000" pitchFamily="2" charset="2"/>
                          </a:rPr>
                          <m:t>𝑎</m:t>
                        </m:r>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cs-CZ" sz="2000" i="1">
                                <a:latin typeface="Cambria Math" panose="02040503050406030204" pitchFamily="18" charset="0"/>
                                <a:ea typeface="Cambria Math" panose="02040503050406030204" pitchFamily="18" charset="0"/>
                                <a:sym typeface="Wingdings" panose="05000000000000000000" pitchFamily="2" charset="2"/>
                              </a:rPr>
                              <m:t>𝑐</m:t>
                            </m:r>
                          </m:e>
                          <m:sub>
                            <m:r>
                              <a:rPr lang="cs-CZ" sz="2000" i="1">
                                <a:latin typeface="Cambria Math" panose="02040503050406030204" pitchFamily="18" charset="0"/>
                                <a:ea typeface="Cambria Math" panose="02040503050406030204" pitchFamily="18" charset="0"/>
                                <a:sym typeface="Wingdings" panose="05000000000000000000" pitchFamily="2" charset="2"/>
                              </a:rPr>
                              <m:t>0</m:t>
                            </m:r>
                          </m:sub>
                        </m:sSub>
                      </m:den>
                    </m:f>
                  </m:oMath>
                </a14:m>
                <a:r>
                  <a:rPr lang="cs-CZ" sz="2000" dirty="0">
                    <a:sym typeface="Wingdings" panose="05000000000000000000" pitchFamily="2" charset="2"/>
                  </a:rPr>
                  <a:t>, </a:t>
                </a:r>
                <a14:m>
                  <m:oMath xmlns:m="http://schemas.openxmlformats.org/officeDocument/2006/math">
                    <m:r>
                      <a:rPr lang="cs-CZ" sz="2000" b="0" i="0" smtClean="0">
                        <a:latin typeface="Cambria Math" panose="02040503050406030204" pitchFamily="18" charset="0"/>
                        <a:ea typeface="Cambria Math" panose="02040503050406030204" pitchFamily="18" charset="0"/>
                        <a:sym typeface="Wingdings" panose="05000000000000000000" pitchFamily="2" charset="2"/>
                      </a:rPr>
                      <m:t>0&lt;</m:t>
                    </m:r>
                    <m:r>
                      <a:rPr lang="cs-CZ" sz="2000" i="1">
                        <a:latin typeface="Cambria Math" panose="02040503050406030204" pitchFamily="18" charset="0"/>
                        <a:ea typeface="Cambria Math" panose="02040503050406030204" pitchFamily="18" charset="0"/>
                        <a:sym typeface="Wingdings" panose="05000000000000000000" pitchFamily="2" charset="2"/>
                      </a:rPr>
                      <m:t>𝜌</m:t>
                    </m:r>
                    <m:r>
                      <a:rPr lang="cs-CZ" sz="2000" b="0" i="1" smtClean="0">
                        <a:latin typeface="Cambria Math" panose="02040503050406030204" pitchFamily="18" charset="0"/>
                        <a:ea typeface="Cambria Math" panose="02040503050406030204" pitchFamily="18" charset="0"/>
                        <a:sym typeface="Wingdings" panose="05000000000000000000" pitchFamily="2" charset="2"/>
                      </a:rPr>
                      <m:t>&lt;1</m:t>
                    </m:r>
                  </m:oMath>
                </a14:m>
                <a:endParaRPr lang="cs-CZ" sz="2000" dirty="0"/>
              </a:p>
            </p:txBody>
          </p:sp>
        </mc:Choice>
        <mc:Fallback xmlns="">
          <p:sp>
            <p:nvSpPr>
              <p:cNvPr id="7" name="Content Placeholder 2">
                <a:extLst>
                  <a:ext uri="{FF2B5EF4-FFF2-40B4-BE49-F238E27FC236}">
                    <a16:creationId xmlns:a16="http://schemas.microsoft.com/office/drawing/2014/main" id="{EBD5B60D-738C-429F-B484-ABD99948B770}"/>
                  </a:ext>
                </a:extLst>
              </p:cNvPr>
              <p:cNvSpPr>
                <a:spLocks noGrp="1" noRot="1" noChangeAspect="1" noMove="1" noResize="1" noEditPoints="1" noAdjustHandles="1" noChangeArrowheads="1" noChangeShapeType="1" noTextEdit="1"/>
              </p:cNvSpPr>
              <p:nvPr>
                <p:ph idx="1"/>
              </p:nvPr>
            </p:nvSpPr>
            <p:spPr>
              <a:xfrm>
                <a:off x="838200" y="1250296"/>
                <a:ext cx="11021291" cy="5234808"/>
              </a:xfrm>
              <a:blipFill>
                <a:blip r:embed="rId3"/>
                <a:stretch>
                  <a:fillRect l="-609" t="-1164"/>
                </a:stretch>
              </a:blipFill>
            </p:spPr>
            <p:txBody>
              <a:bodyPr/>
              <a:lstStyle/>
              <a:p>
                <a:r>
                  <a:rPr lang="cs-CZ">
                    <a:noFill/>
                  </a:rPr>
                  <a:t> </a:t>
                </a:r>
              </a:p>
            </p:txBody>
          </p:sp>
        </mc:Fallback>
      </mc:AlternateContent>
    </p:spTree>
    <p:extLst>
      <p:ext uri="{BB962C8B-B14F-4D97-AF65-F5344CB8AC3E}">
        <p14:creationId xmlns:p14="http://schemas.microsoft.com/office/powerpoint/2010/main" val="1460763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BD5B60D-738C-429F-B484-ABD99948B770}"/>
                  </a:ext>
                </a:extLst>
              </p:cNvPr>
              <p:cNvSpPr>
                <a:spLocks noGrp="1"/>
              </p:cNvSpPr>
              <p:nvPr>
                <p:ph idx="1"/>
              </p:nvPr>
            </p:nvSpPr>
            <p:spPr>
              <a:xfrm>
                <a:off x="838200" y="1250296"/>
                <a:ext cx="11021291" cy="5234808"/>
              </a:xfrm>
            </p:spPr>
            <p:txBody>
              <a:bodyPr>
                <a:noAutofit/>
              </a:bodyPr>
              <a:lstStyle/>
              <a:p>
                <a:pPr marL="0" indent="0">
                  <a:buNone/>
                </a:pPr>
                <a:r>
                  <a:rPr lang="cs-CZ" sz="2000" b="1" dirty="0"/>
                  <a:t>Oligopoly</a:t>
                </a:r>
              </a:p>
              <a:p>
                <a:r>
                  <a:rPr lang="cs-CZ" sz="2000" dirty="0" err="1">
                    <a:sym typeface="Wingdings" panose="05000000000000000000" pitchFamily="2" charset="2"/>
                  </a:rPr>
                  <a:t>Before</a:t>
                </a:r>
                <a:r>
                  <a:rPr lang="cs-CZ" sz="2000" dirty="0">
                    <a:sym typeface="Wingdings" panose="05000000000000000000" pitchFamily="2" charset="2"/>
                  </a:rPr>
                  <a:t> </a:t>
                </a:r>
                <a:r>
                  <a:rPr lang="cs-CZ" sz="2000" dirty="0" err="1">
                    <a:sym typeface="Wingdings" panose="05000000000000000000" pitchFamily="2" charset="2"/>
                  </a:rPr>
                  <a:t>innovation</a:t>
                </a:r>
                <a:r>
                  <a:rPr lang="cs-CZ" sz="2000" dirty="0">
                    <a:sym typeface="Wingdings" panose="05000000000000000000" pitchFamily="2" charset="2"/>
                  </a:rPr>
                  <a:t>: </a:t>
                </a:r>
                <a14:m>
                  <m:oMath xmlns:m="http://schemas.openxmlformats.org/officeDocument/2006/math">
                    <m:sSubSup>
                      <m:sSubSupPr>
                        <m:ctrlPr>
                          <a:rPr lang="cs-CZ" sz="2000" i="1" smtClean="0">
                            <a:latin typeface="Cambria Math" panose="02040503050406030204" pitchFamily="18" charset="0"/>
                          </a:rPr>
                        </m:ctrlPr>
                      </m:sSubSupPr>
                      <m:e>
                        <m:r>
                          <a:rPr lang="cs-CZ" sz="2000" i="1" smtClean="0">
                            <a:latin typeface="Cambria Math" panose="02040503050406030204" pitchFamily="18" charset="0"/>
                            <a:ea typeface="Cambria Math" panose="02040503050406030204" pitchFamily="18" charset="0"/>
                          </a:rPr>
                          <m:t>𝜋</m:t>
                        </m:r>
                      </m:e>
                      <m:sub/>
                      <m:sup>
                        <m:r>
                          <a:rPr lang="cs-CZ" sz="2000" b="0" i="1" smtClean="0">
                            <a:latin typeface="Cambria Math" panose="02040503050406030204" pitchFamily="18" charset="0"/>
                          </a:rPr>
                          <m:t>𝑏𝑒𝑓𝑜𝑟𝑒</m:t>
                        </m:r>
                      </m:sup>
                    </m:sSubSup>
                    <m:r>
                      <a:rPr lang="cs-CZ" sz="2000" b="0" i="1" smtClean="0">
                        <a:latin typeface="Cambria Math" panose="02040503050406030204" pitchFamily="18" charset="0"/>
                      </a:rPr>
                      <m:t>=</m:t>
                    </m:r>
                    <m:sSup>
                      <m:sSupPr>
                        <m:ctrlPr>
                          <a:rPr lang="cs-CZ" sz="2000" b="0" i="1" smtClean="0">
                            <a:latin typeface="Cambria Math" panose="02040503050406030204" pitchFamily="18" charset="0"/>
                          </a:rPr>
                        </m:ctrlPr>
                      </m:sSupPr>
                      <m:e>
                        <m:r>
                          <a:rPr lang="cs-CZ" sz="2000" b="0" i="1" smtClean="0">
                            <a:latin typeface="Cambria Math" panose="02040503050406030204" pitchFamily="18" charset="0"/>
                          </a:rPr>
                          <m:t>(</m:t>
                        </m:r>
                        <m:f>
                          <m:fPr>
                            <m:ctrlPr>
                              <a:rPr lang="cs-CZ" sz="2000" b="0" i="1" smtClean="0">
                                <a:latin typeface="Cambria Math" panose="02040503050406030204" pitchFamily="18" charset="0"/>
                              </a:rPr>
                            </m:ctrlPr>
                          </m:fPr>
                          <m:num>
                            <m:r>
                              <a:rPr lang="cs-CZ" sz="2000" b="0" i="1" smtClean="0">
                                <a:latin typeface="Cambria Math" panose="02040503050406030204" pitchFamily="18" charset="0"/>
                              </a:rPr>
                              <m:t>𝑎</m:t>
                            </m:r>
                            <m:r>
                              <a:rPr lang="cs-CZ" sz="2000" b="0" i="1" smtClean="0">
                                <a:latin typeface="Cambria Math" panose="02040503050406030204" pitchFamily="18" charset="0"/>
                              </a:rPr>
                              <m:t>−</m:t>
                            </m:r>
                            <m:sSub>
                              <m:sSubPr>
                                <m:ctrlPr>
                                  <a:rPr lang="cs-CZ" sz="2000" b="0" i="1" smtClean="0">
                                    <a:latin typeface="Cambria Math" panose="02040503050406030204" pitchFamily="18" charset="0"/>
                                  </a:rPr>
                                </m:ctrlPr>
                              </m:sSubPr>
                              <m:e>
                                <m:r>
                                  <a:rPr lang="cs-CZ" sz="2000" b="0" i="1" smtClean="0">
                                    <a:latin typeface="Cambria Math" panose="02040503050406030204" pitchFamily="18" charset="0"/>
                                  </a:rPr>
                                  <m:t>𝑐</m:t>
                                </m:r>
                              </m:e>
                              <m:sub>
                                <m:r>
                                  <a:rPr lang="cs-CZ" sz="2000" b="0" i="1" smtClean="0">
                                    <a:latin typeface="Cambria Math" panose="02040503050406030204" pitchFamily="18" charset="0"/>
                                  </a:rPr>
                                  <m:t>0</m:t>
                                </m:r>
                              </m:sub>
                            </m:sSub>
                          </m:num>
                          <m:den>
                            <m:r>
                              <a:rPr lang="cs-CZ" sz="2000" b="0" i="1" smtClean="0">
                                <a:latin typeface="Cambria Math" panose="02040503050406030204" pitchFamily="18" charset="0"/>
                              </a:rPr>
                              <m:t>𝑁</m:t>
                            </m:r>
                            <m:r>
                              <a:rPr lang="cs-CZ" sz="2000" b="0" i="1" smtClean="0">
                                <a:latin typeface="Cambria Math" panose="02040503050406030204" pitchFamily="18" charset="0"/>
                              </a:rPr>
                              <m:t>+1</m:t>
                            </m:r>
                          </m:den>
                        </m:f>
                        <m:r>
                          <a:rPr lang="cs-CZ" sz="2000" b="0" i="1" smtClean="0">
                            <a:latin typeface="Cambria Math" panose="02040503050406030204" pitchFamily="18" charset="0"/>
                          </a:rPr>
                          <m:t>)</m:t>
                        </m:r>
                      </m:e>
                      <m:sup>
                        <m:r>
                          <a:rPr lang="cs-CZ" sz="2000" b="0" i="1" smtClean="0">
                            <a:latin typeface="Cambria Math" panose="02040503050406030204" pitchFamily="18" charset="0"/>
                          </a:rPr>
                          <m:t>2</m:t>
                        </m:r>
                      </m:sup>
                    </m:sSup>
                  </m:oMath>
                </a14:m>
                <a:endParaRPr lang="cs-CZ" sz="2000" b="0" dirty="0"/>
              </a:p>
              <a:p>
                <a:r>
                  <a:rPr lang="cs-CZ" sz="2000" b="0" dirty="0" err="1"/>
                  <a:t>After</a:t>
                </a:r>
                <a:r>
                  <a:rPr lang="cs-CZ" sz="2000" b="0" dirty="0"/>
                  <a:t> </a:t>
                </a:r>
                <a:r>
                  <a:rPr lang="cs-CZ" sz="2000" b="0" dirty="0" err="1"/>
                  <a:t>innovation</a:t>
                </a:r>
                <a:r>
                  <a:rPr lang="cs-CZ" sz="2000" b="0" dirty="0"/>
                  <a:t>: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sup>
                        <m:r>
                          <a:rPr lang="cs-CZ" sz="2000" b="0" i="1" smtClean="0">
                            <a:latin typeface="Cambria Math" panose="02040503050406030204" pitchFamily="18" charset="0"/>
                          </a:rPr>
                          <m:t>𝑎𝑓𝑡𝑒𝑟</m:t>
                        </m:r>
                      </m:sup>
                    </m:sSubSup>
                    <m:r>
                      <a:rPr lang="cs-CZ" sz="2000" i="1">
                        <a:latin typeface="Cambria Math" panose="02040503050406030204" pitchFamily="18" charset="0"/>
                      </a:rPr>
                      <m:t>=</m:t>
                    </m:r>
                    <m:sSup>
                      <m:sSupPr>
                        <m:ctrlPr>
                          <a:rPr lang="cs-CZ" sz="2000" i="1">
                            <a:latin typeface="Cambria Math" panose="02040503050406030204" pitchFamily="18" charset="0"/>
                          </a:rPr>
                        </m:ctrlPr>
                      </m:sSupPr>
                      <m:e>
                        <m:r>
                          <a:rPr lang="cs-CZ" sz="2000" i="1">
                            <a:latin typeface="Cambria Math" panose="02040503050406030204" pitchFamily="18" charset="0"/>
                          </a:rPr>
                          <m:t>(</m:t>
                        </m:r>
                        <m:f>
                          <m:fPr>
                            <m:ctrlPr>
                              <a:rPr lang="cs-CZ" sz="2000" i="1">
                                <a:latin typeface="Cambria Math" panose="02040503050406030204" pitchFamily="18" charset="0"/>
                              </a:rPr>
                            </m:ctrlPr>
                          </m:fPr>
                          <m:num>
                            <m:r>
                              <a:rPr lang="cs-CZ" sz="2000" i="1">
                                <a:latin typeface="Cambria Math" panose="02040503050406030204" pitchFamily="18" charset="0"/>
                              </a:rPr>
                              <m:t>𝑎</m:t>
                            </m:r>
                            <m:r>
                              <a:rPr lang="cs-CZ" sz="2000" i="1">
                                <a:latin typeface="Cambria Math" panose="02040503050406030204" pitchFamily="18" charset="0"/>
                              </a:rPr>
                              <m:t>−</m:t>
                            </m:r>
                            <m:sSub>
                              <m:sSubPr>
                                <m:ctrlPr>
                                  <a:rPr lang="cs-CZ" sz="2000" i="1">
                                    <a:latin typeface="Cambria Math" panose="02040503050406030204" pitchFamily="18" charset="0"/>
                                  </a:rPr>
                                </m:ctrlPr>
                              </m:sSubPr>
                              <m:e>
                                <m:r>
                                  <a:rPr lang="cs-CZ" sz="2000" i="1">
                                    <a:latin typeface="Cambria Math" panose="02040503050406030204" pitchFamily="18" charset="0"/>
                                  </a:rPr>
                                  <m:t>𝑐</m:t>
                                </m:r>
                              </m:e>
                              <m:sub>
                                <m:r>
                                  <a:rPr lang="cs-CZ" sz="2000" b="0" i="1" smtClean="0">
                                    <a:latin typeface="Cambria Math" panose="02040503050406030204" pitchFamily="18" charset="0"/>
                                  </a:rPr>
                                  <m:t>1</m:t>
                                </m:r>
                              </m:sub>
                            </m:sSub>
                            <m:r>
                              <a:rPr lang="cs-CZ" sz="2000" b="0" i="1" smtClean="0">
                                <a:latin typeface="Cambria Math" panose="02040503050406030204" pitchFamily="18" charset="0"/>
                              </a:rPr>
                              <m:t>+(</m:t>
                            </m:r>
                            <m:r>
                              <a:rPr lang="cs-CZ" sz="2000" b="0" i="1" smtClean="0">
                                <a:latin typeface="Cambria Math" panose="02040503050406030204" pitchFamily="18" charset="0"/>
                              </a:rPr>
                              <m:t>𝑁</m:t>
                            </m:r>
                            <m:r>
                              <a:rPr lang="cs-CZ" sz="2000" b="0" i="1" smtClean="0">
                                <a:latin typeface="Cambria Math" panose="02040503050406030204" pitchFamily="18" charset="0"/>
                              </a:rPr>
                              <m:t>−1)</m:t>
                            </m:r>
                            <m:sSub>
                              <m:sSubPr>
                                <m:ctrlPr>
                                  <a:rPr lang="cs-CZ" sz="2000" i="1">
                                    <a:latin typeface="Cambria Math" panose="02040503050406030204" pitchFamily="18" charset="0"/>
                                  </a:rPr>
                                </m:ctrlPr>
                              </m:sSubPr>
                              <m:e>
                                <m:r>
                                  <a:rPr lang="cs-CZ" sz="2000" i="1">
                                    <a:latin typeface="Cambria Math" panose="02040503050406030204" pitchFamily="18" charset="0"/>
                                  </a:rPr>
                                  <m:t>𝑐</m:t>
                                </m:r>
                              </m:e>
                              <m:sub>
                                <m:r>
                                  <a:rPr lang="cs-CZ" sz="2000" i="1">
                                    <a:latin typeface="Cambria Math" panose="02040503050406030204" pitchFamily="18" charset="0"/>
                                  </a:rPr>
                                  <m:t>0</m:t>
                                </m:r>
                              </m:sub>
                            </m:sSub>
                          </m:num>
                          <m:den>
                            <m:r>
                              <a:rPr lang="cs-CZ" sz="2000" i="1">
                                <a:latin typeface="Cambria Math" panose="02040503050406030204" pitchFamily="18" charset="0"/>
                              </a:rPr>
                              <m:t>𝑁</m:t>
                            </m:r>
                            <m:r>
                              <a:rPr lang="cs-CZ" sz="2000" i="1">
                                <a:latin typeface="Cambria Math" panose="02040503050406030204" pitchFamily="18" charset="0"/>
                              </a:rPr>
                              <m:t>+1</m:t>
                            </m:r>
                          </m:den>
                        </m:f>
                        <m:r>
                          <a:rPr lang="cs-CZ" sz="2000" i="1">
                            <a:latin typeface="Cambria Math" panose="02040503050406030204" pitchFamily="18" charset="0"/>
                          </a:rPr>
                          <m:t>)</m:t>
                        </m:r>
                      </m:e>
                      <m:sup>
                        <m:r>
                          <a:rPr lang="cs-CZ" sz="2000" i="1">
                            <a:latin typeface="Cambria Math" panose="02040503050406030204" pitchFamily="18" charset="0"/>
                          </a:rPr>
                          <m:t>2</m:t>
                        </m:r>
                      </m:sup>
                    </m:sSup>
                  </m:oMath>
                </a14:m>
                <a:endParaRPr lang="cs-CZ" sz="2000" dirty="0"/>
              </a:p>
              <a:p>
                <a:r>
                  <a:rPr lang="cs-CZ" sz="2000" b="0" dirty="0" err="1"/>
                  <a:t>Incentive</a:t>
                </a:r>
                <a:r>
                  <a:rPr lang="cs-CZ" sz="2000" b="0" dirty="0"/>
                  <a:t> to </a:t>
                </a:r>
                <a:r>
                  <a:rPr lang="cs-CZ" sz="2000" b="0" dirty="0" err="1"/>
                  <a:t>innovate</a:t>
                </a:r>
                <a:r>
                  <a:rPr lang="cs-CZ" sz="2000" b="0" dirty="0"/>
                  <a:t> </a:t>
                </a:r>
                <a14:m>
                  <m:oMath xmlns:m="http://schemas.openxmlformats.org/officeDocument/2006/math">
                    <m:r>
                      <a:rPr lang="cs-CZ" sz="2000" i="1">
                        <a:latin typeface="Cambria Math" panose="02040503050406030204" pitchFamily="18" charset="0"/>
                      </a:rPr>
                      <m:t>𝐼𝐼</m:t>
                    </m:r>
                    <m:d>
                      <m:dPr>
                        <m:ctrlPr>
                          <a:rPr lang="cs-CZ" sz="2000" i="1">
                            <a:latin typeface="Cambria Math" panose="02040503050406030204" pitchFamily="18" charset="0"/>
                          </a:rPr>
                        </m:ctrlPr>
                      </m:dPr>
                      <m:e>
                        <m:r>
                          <a:rPr lang="cs-CZ" sz="2000" i="1">
                            <a:latin typeface="Cambria Math" panose="02040503050406030204" pitchFamily="18" charset="0"/>
                          </a:rPr>
                          <m:t>𝑁</m:t>
                        </m:r>
                      </m:e>
                    </m:d>
                    <m:r>
                      <a:rPr lang="cs-CZ" sz="2000" i="1">
                        <a:latin typeface="Cambria Math" panose="02040503050406030204" pitchFamily="18" charset="0"/>
                      </a:rPr>
                      <m:t>=</m:t>
                    </m:r>
                    <m:sSubSup>
                      <m:sSubSupPr>
                        <m:ctrlPr>
                          <a:rPr lang="cs-CZ" sz="2000" i="1">
                            <a:latin typeface="Cambria Math" panose="02040503050406030204" pitchFamily="18" charset="0"/>
                          </a:rPr>
                        </m:ctrlPr>
                      </m:sSubSupPr>
                      <m:e>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sup>
                            <m:r>
                              <a:rPr lang="cs-CZ" sz="2000" i="1">
                                <a:latin typeface="Cambria Math" panose="02040503050406030204" pitchFamily="18" charset="0"/>
                              </a:rPr>
                              <m:t>𝑎𝑓𝑡𝑒𝑟</m:t>
                            </m:r>
                          </m:sup>
                        </m:sSubSup>
                        <m:r>
                          <a:rPr lang="cs-CZ" sz="2000" i="1">
                            <a:latin typeface="Cambria Math" panose="02040503050406030204" pitchFamily="18" charset="0"/>
                          </a:rPr>
                          <m:t>−</m:t>
                        </m:r>
                        <m:r>
                          <a:rPr lang="cs-CZ" sz="2000" i="1">
                            <a:latin typeface="Cambria Math" panose="02040503050406030204" pitchFamily="18" charset="0"/>
                            <a:ea typeface="Cambria Math" panose="02040503050406030204" pitchFamily="18" charset="0"/>
                          </a:rPr>
                          <m:t>𝜋</m:t>
                        </m:r>
                      </m:e>
                      <m:sub/>
                      <m:sup>
                        <m:r>
                          <a:rPr lang="cs-CZ" sz="2000" i="1">
                            <a:latin typeface="Cambria Math" panose="02040503050406030204" pitchFamily="18" charset="0"/>
                          </a:rPr>
                          <m:t>𝑏𝑒𝑓𝑜𝑟𝑒</m:t>
                        </m:r>
                      </m:sup>
                    </m:sSubSup>
                    <m:r>
                      <a:rPr lang="cs-CZ" sz="2000" b="0" i="1" smtClean="0">
                        <a:latin typeface="Cambria Math" panose="02040503050406030204" pitchFamily="18" charset="0"/>
                      </a:rPr>
                      <m:t>=</m:t>
                    </m:r>
                    <m:f>
                      <m:fPr>
                        <m:ctrlPr>
                          <a:rPr lang="cs-CZ" sz="2000" i="1" smtClean="0">
                            <a:latin typeface="Cambria Math" panose="02040503050406030204" pitchFamily="18" charset="0"/>
                          </a:rPr>
                        </m:ctrlPr>
                      </m:fPr>
                      <m:num>
                        <m:r>
                          <a:rPr lang="cs-CZ" sz="2000" b="0" i="1" smtClean="0">
                            <a:latin typeface="Cambria Math" panose="02040503050406030204" pitchFamily="18" charset="0"/>
                          </a:rPr>
                          <m:t>𝑁</m:t>
                        </m:r>
                      </m:num>
                      <m:den>
                        <m:sSup>
                          <m:sSupPr>
                            <m:ctrlPr>
                              <a:rPr lang="cs-CZ" sz="2000" i="1" smtClean="0">
                                <a:latin typeface="Cambria Math" panose="02040503050406030204" pitchFamily="18" charset="0"/>
                              </a:rPr>
                            </m:ctrlPr>
                          </m:sSupPr>
                          <m:e>
                            <m:d>
                              <m:dPr>
                                <m:ctrlPr>
                                  <a:rPr lang="cs-CZ" sz="2000" b="0" i="1" smtClean="0">
                                    <a:latin typeface="Cambria Math" panose="02040503050406030204" pitchFamily="18" charset="0"/>
                                  </a:rPr>
                                </m:ctrlPr>
                              </m:dPr>
                              <m:e>
                                <m:r>
                                  <a:rPr lang="cs-CZ" sz="2000" b="0" i="1" smtClean="0">
                                    <a:latin typeface="Cambria Math" panose="02040503050406030204" pitchFamily="18" charset="0"/>
                                  </a:rPr>
                                  <m:t>𝑁</m:t>
                                </m:r>
                                <m:r>
                                  <a:rPr lang="cs-CZ" sz="2000" b="0" i="1" smtClean="0">
                                    <a:latin typeface="Cambria Math" panose="02040503050406030204" pitchFamily="18" charset="0"/>
                                  </a:rPr>
                                  <m:t>+1</m:t>
                                </m:r>
                              </m:e>
                            </m:d>
                          </m:e>
                          <m:sup>
                            <m:r>
                              <a:rPr lang="cs-CZ" sz="2000" b="0" i="1" smtClean="0">
                                <a:latin typeface="Cambria Math" panose="02040503050406030204" pitchFamily="18" charset="0"/>
                              </a:rPr>
                              <m:t>2</m:t>
                            </m:r>
                          </m:sup>
                        </m:sSup>
                      </m:den>
                    </m:f>
                    <m:r>
                      <a:rPr lang="cs-CZ" sz="2000" b="0" i="1" smtClean="0">
                        <a:latin typeface="Cambria Math" panose="02040503050406030204" pitchFamily="18" charset="0"/>
                      </a:rPr>
                      <m:t>(2+</m:t>
                    </m:r>
                    <m:r>
                      <a:rPr lang="cs-CZ" sz="2000" b="0" i="1" smtClean="0">
                        <a:latin typeface="Cambria Math" panose="02040503050406030204" pitchFamily="18" charset="0"/>
                      </a:rPr>
                      <m:t>𝑁</m:t>
                    </m:r>
                    <m:r>
                      <a:rPr lang="cs-CZ" sz="2000" i="1">
                        <a:latin typeface="Cambria Math" panose="02040503050406030204" pitchFamily="18" charset="0"/>
                        <a:ea typeface="Cambria Math" panose="02040503050406030204" pitchFamily="18" charset="0"/>
                        <a:sym typeface="Wingdings" panose="05000000000000000000" pitchFamily="2" charset="2"/>
                      </a:rPr>
                      <m:t>𝜌</m:t>
                    </m:r>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r>
                      <a:rPr lang="cs-CZ" sz="2000" i="1">
                        <a:latin typeface="Cambria Math" panose="02040503050406030204" pitchFamily="18" charset="0"/>
                        <a:ea typeface="Cambria Math" panose="02040503050406030204" pitchFamily="18" charset="0"/>
                        <a:sym typeface="Wingdings" panose="05000000000000000000" pitchFamily="2" charset="2"/>
                      </a:rPr>
                      <m:t>𝜌</m:t>
                    </m:r>
                    <m:sSup>
                      <m:sSupPr>
                        <m:ctrlPr>
                          <a:rPr lang="cs-CZ" sz="2000" i="1" smtClean="0">
                            <a:latin typeface="Cambria Math" panose="02040503050406030204" pitchFamily="18" charset="0"/>
                            <a:ea typeface="Cambria Math" panose="02040503050406030204" pitchFamily="18" charset="0"/>
                            <a:sym typeface="Wingdings" panose="05000000000000000000" pitchFamily="2" charset="2"/>
                          </a:rPr>
                        </m:ctrlPr>
                      </m:sSupPr>
                      <m:e>
                        <m:r>
                          <a:rPr lang="cs-CZ" sz="2000" i="1">
                            <a:latin typeface="Cambria Math" panose="02040503050406030204" pitchFamily="18" charset="0"/>
                            <a:ea typeface="Cambria Math" panose="02040503050406030204" pitchFamily="18" charset="0"/>
                            <a:sym typeface="Wingdings" panose="05000000000000000000" pitchFamily="2" charset="2"/>
                          </a:rPr>
                          <m:t>(</m:t>
                        </m:r>
                        <m:r>
                          <a:rPr lang="cs-CZ" sz="2000" i="1">
                            <a:latin typeface="Cambria Math" panose="02040503050406030204" pitchFamily="18" charset="0"/>
                            <a:ea typeface="Cambria Math" panose="02040503050406030204" pitchFamily="18" charset="0"/>
                            <a:sym typeface="Wingdings" panose="05000000000000000000" pitchFamily="2" charset="2"/>
                          </a:rPr>
                          <m:t>𝑎</m:t>
                        </m:r>
                        <m:r>
                          <a:rPr lang="cs-CZ" sz="2000" i="1">
                            <a:latin typeface="Cambria Math" panose="02040503050406030204" pitchFamily="18" charset="0"/>
                            <a:ea typeface="Cambria Math" panose="02040503050406030204" pitchFamily="18" charset="0"/>
                            <a:sym typeface="Wingdings" panose="05000000000000000000" pitchFamily="2" charset="2"/>
                          </a:rPr>
                          <m:t>−</m:t>
                        </m:r>
                        <m:sSub>
                          <m:sSubPr>
                            <m:ctrlPr>
                              <a:rPr lang="cs-CZ" sz="2000" i="1">
                                <a:latin typeface="Cambria Math" panose="02040503050406030204" pitchFamily="18" charset="0"/>
                              </a:rPr>
                            </m:ctrlPr>
                          </m:sSubPr>
                          <m:e>
                            <m:r>
                              <a:rPr lang="cs-CZ" sz="2000" i="1">
                                <a:latin typeface="Cambria Math" panose="02040503050406030204" pitchFamily="18" charset="0"/>
                              </a:rPr>
                              <m:t>𝑐</m:t>
                            </m:r>
                          </m:e>
                          <m:sub>
                            <m:r>
                              <a:rPr lang="cs-CZ" sz="2000" i="1">
                                <a:latin typeface="Cambria Math" panose="02040503050406030204" pitchFamily="18" charset="0"/>
                              </a:rPr>
                              <m:t>0</m:t>
                            </m:r>
                          </m:sub>
                        </m:sSub>
                        <m:r>
                          <a:rPr lang="cs-CZ" sz="2000" i="1">
                            <a:latin typeface="Cambria Math" panose="02040503050406030204" pitchFamily="18" charset="0"/>
                          </a:rPr>
                          <m:t>)</m:t>
                        </m:r>
                      </m:e>
                      <m:sup>
                        <m:r>
                          <a:rPr lang="cs-CZ" sz="2000" b="0" i="1" smtClean="0">
                            <a:latin typeface="Cambria Math" panose="02040503050406030204" pitchFamily="18" charset="0"/>
                            <a:ea typeface="Cambria Math" panose="02040503050406030204" pitchFamily="18" charset="0"/>
                            <a:sym typeface="Wingdings" panose="05000000000000000000" pitchFamily="2" charset="2"/>
                          </a:rPr>
                          <m:t>2</m:t>
                        </m:r>
                      </m:sup>
                    </m:sSup>
                  </m:oMath>
                </a14:m>
                <a:endParaRPr lang="cs-CZ" sz="2000" b="0" dirty="0"/>
              </a:p>
              <a:p>
                <a:r>
                  <a:rPr lang="cs-CZ" sz="2000" dirty="0" err="1">
                    <a:sym typeface="Wingdings" panose="05000000000000000000" pitchFamily="2" charset="2"/>
                  </a:rPr>
                  <a:t>Increases</a:t>
                </a:r>
                <a:r>
                  <a:rPr lang="cs-CZ" sz="2000" dirty="0">
                    <a:sym typeface="Wingdings" panose="05000000000000000000" pitchFamily="2" charset="2"/>
                  </a:rPr>
                  <a:t> with N </a:t>
                </a:r>
                <a:r>
                  <a:rPr lang="cs-CZ" sz="2000" b="1" dirty="0">
                    <a:sym typeface="Wingdings" panose="05000000000000000000" pitchFamily="2" charset="2"/>
                  </a:rPr>
                  <a:t>IFF</a:t>
                </a:r>
                <a:r>
                  <a:rPr lang="cs-CZ" sz="2000" dirty="0">
                    <a:sym typeface="Wingdings" panose="05000000000000000000" pitchFamily="2" charset="2"/>
                  </a:rPr>
                  <a:t> </a:t>
                </a:r>
                <a:r>
                  <a:rPr lang="cs-CZ" sz="2000" dirty="0" err="1">
                    <a:sym typeface="Wingdings" panose="05000000000000000000" pitchFamily="2" charset="2"/>
                  </a:rPr>
                  <a:t>size</a:t>
                </a:r>
                <a:r>
                  <a:rPr lang="cs-CZ" sz="2000" dirty="0">
                    <a:sym typeface="Wingdings" panose="05000000000000000000" pitchFamily="2" charset="2"/>
                  </a:rPr>
                  <a:t> of </a:t>
                </a:r>
                <a:r>
                  <a:rPr lang="cs-CZ" sz="2000" dirty="0" err="1">
                    <a:sym typeface="Wingdings" panose="05000000000000000000" pitchFamily="2" charset="2"/>
                  </a:rPr>
                  <a:t>innovation</a:t>
                </a:r>
                <a:r>
                  <a:rPr lang="cs-CZ" sz="2000" dirty="0">
                    <a:sym typeface="Wingdings" panose="05000000000000000000" pitchFamily="2" charset="2"/>
                  </a:rPr>
                  <a:t> </a:t>
                </a:r>
                <a14:m>
                  <m:oMath xmlns:m="http://schemas.openxmlformats.org/officeDocument/2006/math">
                    <m:r>
                      <a:rPr lang="cs-CZ" sz="2000">
                        <a:latin typeface="Cambria Math" panose="02040503050406030204" pitchFamily="18" charset="0"/>
                        <a:sym typeface="Wingdings" panose="05000000000000000000" pitchFamily="2" charset="2"/>
                      </a:rPr>
                      <m:t>𝜌</m:t>
                    </m:r>
                  </m:oMath>
                </a14:m>
                <a:r>
                  <a:rPr lang="cs-CZ" sz="2000" dirty="0"/>
                  <a:t> </a:t>
                </a:r>
                <a:r>
                  <a:rPr lang="cs-CZ" sz="2000" dirty="0" err="1"/>
                  <a:t>large</a:t>
                </a:r>
                <a:r>
                  <a:rPr lang="cs-CZ" sz="2000" dirty="0"/>
                  <a:t> </a:t>
                </a:r>
                <a:r>
                  <a:rPr lang="cs-CZ" sz="2000" dirty="0" err="1"/>
                  <a:t>enough</a:t>
                </a:r>
                <a:r>
                  <a:rPr lang="cs-CZ" sz="2000" dirty="0"/>
                  <a:t>,</a:t>
                </a:r>
              </a:p>
              <a:p>
                <a:pPr marL="0" indent="0">
                  <a:buNone/>
                </a:pPr>
                <a:r>
                  <a:rPr lang="cs-CZ" sz="2000" dirty="0"/>
                  <a:t>     </a:t>
                </a:r>
                <a14:m>
                  <m:oMath xmlns:m="http://schemas.openxmlformats.org/officeDocument/2006/math">
                    <m:r>
                      <a:rPr lang="cs-CZ" sz="2000" i="1">
                        <a:latin typeface="Cambria Math" panose="02040503050406030204" pitchFamily="18" charset="0"/>
                      </a:rPr>
                      <m:t>𝐼𝐼</m:t>
                    </m:r>
                    <m:d>
                      <m:dPr>
                        <m:ctrlPr>
                          <a:rPr lang="cs-CZ" sz="2000" i="1">
                            <a:latin typeface="Cambria Math" panose="02040503050406030204" pitchFamily="18" charset="0"/>
                          </a:rPr>
                        </m:ctrlPr>
                      </m:dPr>
                      <m:e>
                        <m:r>
                          <a:rPr lang="cs-CZ" sz="2000" i="1">
                            <a:latin typeface="Cambria Math" panose="02040503050406030204" pitchFamily="18" charset="0"/>
                          </a:rPr>
                          <m:t>𝑁</m:t>
                        </m:r>
                        <m:r>
                          <a:rPr lang="cs-CZ" sz="2000" b="0" i="1" smtClean="0">
                            <a:latin typeface="Cambria Math" panose="02040503050406030204" pitchFamily="18" charset="0"/>
                          </a:rPr>
                          <m:t>+1</m:t>
                        </m:r>
                      </m:e>
                    </m:d>
                    <m:r>
                      <a:rPr lang="cs-CZ" sz="2000" b="0" i="1" smtClean="0">
                        <a:latin typeface="Cambria Math" panose="02040503050406030204" pitchFamily="18" charset="0"/>
                      </a:rPr>
                      <m:t>&gt;</m:t>
                    </m:r>
                    <m:r>
                      <a:rPr lang="cs-CZ" sz="2000" i="1">
                        <a:latin typeface="Cambria Math" panose="02040503050406030204" pitchFamily="18" charset="0"/>
                      </a:rPr>
                      <m:t>𝐼𝐼</m:t>
                    </m:r>
                    <m:d>
                      <m:dPr>
                        <m:ctrlPr>
                          <a:rPr lang="cs-CZ" sz="2000" i="1">
                            <a:latin typeface="Cambria Math" panose="02040503050406030204" pitchFamily="18" charset="0"/>
                          </a:rPr>
                        </m:ctrlPr>
                      </m:dPr>
                      <m:e>
                        <m:r>
                          <a:rPr lang="cs-CZ" sz="2000" i="1">
                            <a:latin typeface="Cambria Math" panose="02040503050406030204" pitchFamily="18" charset="0"/>
                          </a:rPr>
                          <m:t>𝑁</m:t>
                        </m:r>
                      </m:e>
                    </m:d>
                  </m:oMath>
                </a14:m>
                <a:r>
                  <a:rPr lang="cs-CZ" sz="2000" dirty="0"/>
                  <a:t>   </a:t>
                </a:r>
                <a:r>
                  <a:rPr lang="cs-CZ" sz="2000" b="1" dirty="0"/>
                  <a:t>IFF   </a:t>
                </a:r>
                <a14:m>
                  <m:oMath xmlns:m="http://schemas.openxmlformats.org/officeDocument/2006/math">
                    <m:r>
                      <a:rPr lang="cs-CZ" sz="2000" i="1">
                        <a:latin typeface="Cambria Math" panose="02040503050406030204" pitchFamily="18" charset="0"/>
                        <a:ea typeface="Cambria Math" panose="02040503050406030204" pitchFamily="18" charset="0"/>
                        <a:sym typeface="Wingdings" panose="05000000000000000000" pitchFamily="2" charset="2"/>
                      </a:rPr>
                      <m:t>𝜌</m:t>
                    </m:r>
                    <m:r>
                      <a:rPr lang="cs-CZ" sz="2000" b="0" i="1" smtClean="0">
                        <a:latin typeface="Cambria Math" panose="02040503050406030204" pitchFamily="18" charset="0"/>
                        <a:ea typeface="Cambria Math" panose="02040503050406030204" pitchFamily="18" charset="0"/>
                        <a:sym typeface="Wingdings" panose="05000000000000000000" pitchFamily="2" charset="2"/>
                      </a:rPr>
                      <m:t>&gt;</m:t>
                    </m:r>
                    <m:f>
                      <m:f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fPr>
                      <m:num>
                        <m:r>
                          <a:rPr lang="cs-CZ" sz="2000" b="0" i="1" smtClean="0">
                            <a:latin typeface="Cambria Math" panose="02040503050406030204" pitchFamily="18" charset="0"/>
                            <a:ea typeface="Cambria Math" panose="02040503050406030204" pitchFamily="18" charset="0"/>
                            <a:sym typeface="Wingdings" panose="05000000000000000000" pitchFamily="2" charset="2"/>
                          </a:rPr>
                          <m:t>2(</m:t>
                        </m:r>
                        <m:sSup>
                          <m:sSupPr>
                            <m:ctrlPr>
                              <a:rPr lang="cs-CZ" sz="2000" i="1">
                                <a:latin typeface="Cambria Math" panose="02040503050406030204" pitchFamily="18" charset="0"/>
                                <a:ea typeface="Cambria Math" panose="02040503050406030204" pitchFamily="18" charset="0"/>
                                <a:sym typeface="Wingdings" panose="05000000000000000000" pitchFamily="2" charset="2"/>
                              </a:rPr>
                            </m:ctrlPr>
                          </m:sSupPr>
                          <m:e>
                            <m:r>
                              <a:rPr lang="cs-CZ" sz="2000" i="1">
                                <a:latin typeface="Cambria Math" panose="02040503050406030204" pitchFamily="18" charset="0"/>
                                <a:ea typeface="Cambria Math" panose="02040503050406030204" pitchFamily="18" charset="0"/>
                                <a:sym typeface="Wingdings" panose="05000000000000000000" pitchFamily="2" charset="2"/>
                              </a:rPr>
                              <m:t>𝑁</m:t>
                            </m:r>
                          </m:e>
                          <m:sup>
                            <m:r>
                              <a:rPr lang="cs-CZ" sz="2000" i="1">
                                <a:latin typeface="Cambria Math" panose="02040503050406030204" pitchFamily="18" charset="0"/>
                                <a:ea typeface="Cambria Math" panose="02040503050406030204" pitchFamily="18" charset="0"/>
                                <a:sym typeface="Wingdings" panose="05000000000000000000" pitchFamily="2" charset="2"/>
                              </a:rPr>
                              <m:t>2</m:t>
                            </m:r>
                          </m:sup>
                        </m:sSup>
                        <m:r>
                          <a:rPr lang="cs-CZ" sz="2000" i="1">
                            <a:latin typeface="Cambria Math" panose="02040503050406030204" pitchFamily="18" charset="0"/>
                            <a:ea typeface="Cambria Math" panose="02040503050406030204" pitchFamily="18" charset="0"/>
                            <a:sym typeface="Wingdings" panose="05000000000000000000" pitchFamily="2" charset="2"/>
                          </a:rPr>
                          <m:t>+</m:t>
                        </m:r>
                        <m:r>
                          <a:rPr lang="cs-CZ" sz="2000" i="1">
                            <a:latin typeface="Cambria Math" panose="02040503050406030204" pitchFamily="18" charset="0"/>
                            <a:ea typeface="Cambria Math" panose="02040503050406030204" pitchFamily="18" charset="0"/>
                            <a:sym typeface="Wingdings" panose="05000000000000000000" pitchFamily="2" charset="2"/>
                          </a:rPr>
                          <m:t>𝑁</m:t>
                        </m:r>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r>
                          <a:rPr lang="cs-CZ" sz="2000" i="1">
                            <a:latin typeface="Cambria Math" panose="02040503050406030204" pitchFamily="18" charset="0"/>
                            <a:ea typeface="Cambria Math" panose="02040503050406030204" pitchFamily="18" charset="0"/>
                            <a:sym typeface="Wingdings" panose="05000000000000000000" pitchFamily="2" charset="2"/>
                          </a:rPr>
                          <m:t>1</m:t>
                        </m:r>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num>
                      <m:den>
                        <m:r>
                          <a:rPr lang="cs-CZ" sz="2000" b="0" i="1" smtClean="0">
                            <a:latin typeface="Cambria Math" panose="02040503050406030204" pitchFamily="18" charset="0"/>
                            <a:ea typeface="Cambria Math" panose="02040503050406030204" pitchFamily="18" charset="0"/>
                            <a:sym typeface="Wingdings" panose="05000000000000000000" pitchFamily="2" charset="2"/>
                          </a:rPr>
                          <m:t>2</m:t>
                        </m:r>
                        <m:sSup>
                          <m:sSup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sSupPr>
                          <m:e>
                            <m:r>
                              <a:rPr lang="cs-CZ" sz="2000" b="0" i="1" smtClean="0">
                                <a:latin typeface="Cambria Math" panose="02040503050406030204" pitchFamily="18" charset="0"/>
                                <a:ea typeface="Cambria Math" panose="02040503050406030204" pitchFamily="18" charset="0"/>
                                <a:sym typeface="Wingdings" panose="05000000000000000000" pitchFamily="2" charset="2"/>
                              </a:rPr>
                              <m:t>𝑁</m:t>
                            </m:r>
                          </m:e>
                          <m:sup>
                            <m:r>
                              <a:rPr lang="cs-CZ" sz="2000" b="0" i="1" smtClean="0">
                                <a:latin typeface="Cambria Math" panose="02040503050406030204" pitchFamily="18" charset="0"/>
                                <a:ea typeface="Cambria Math" panose="02040503050406030204" pitchFamily="18" charset="0"/>
                                <a:sym typeface="Wingdings" panose="05000000000000000000" pitchFamily="2" charset="2"/>
                              </a:rPr>
                              <m:t>2</m:t>
                            </m:r>
                          </m:sup>
                        </m:sSup>
                        <m:r>
                          <a:rPr lang="cs-CZ" sz="2000" b="0" i="1" smtClean="0">
                            <a:latin typeface="Cambria Math" panose="02040503050406030204" pitchFamily="18" charset="0"/>
                            <a:ea typeface="Cambria Math" panose="02040503050406030204" pitchFamily="18" charset="0"/>
                            <a:sym typeface="Wingdings" panose="05000000000000000000" pitchFamily="2" charset="2"/>
                          </a:rPr>
                          <m:t>+4</m:t>
                        </m:r>
                        <m:r>
                          <a:rPr lang="cs-CZ" sz="2000" b="0" i="1" smtClean="0">
                            <a:latin typeface="Cambria Math" panose="02040503050406030204" pitchFamily="18" charset="0"/>
                            <a:ea typeface="Cambria Math" panose="02040503050406030204" pitchFamily="18" charset="0"/>
                            <a:sym typeface="Wingdings" panose="05000000000000000000" pitchFamily="2" charset="2"/>
                          </a:rPr>
                          <m:t>𝑁</m:t>
                        </m:r>
                        <m:r>
                          <a:rPr lang="cs-CZ" sz="2000" b="0" i="1" smtClean="0">
                            <a:latin typeface="Cambria Math" panose="02040503050406030204" pitchFamily="18" charset="0"/>
                            <a:ea typeface="Cambria Math" panose="02040503050406030204" pitchFamily="18" charset="0"/>
                            <a:sym typeface="Wingdings" panose="05000000000000000000" pitchFamily="2" charset="2"/>
                          </a:rPr>
                          <m:t>+1</m:t>
                        </m:r>
                      </m:den>
                    </m:f>
                  </m:oMath>
                </a14:m>
                <a:endParaRPr lang="cs-CZ" sz="2000" b="1" dirty="0"/>
              </a:p>
              <a:p>
                <a:r>
                  <a:rPr lang="cs-CZ" sz="2000" dirty="0" err="1"/>
                  <a:t>Incentive</a:t>
                </a:r>
                <a:r>
                  <a:rPr lang="cs-CZ" sz="2000" dirty="0"/>
                  <a:t> to </a:t>
                </a:r>
                <a:r>
                  <a:rPr lang="cs-CZ" sz="2000" dirty="0" err="1"/>
                  <a:t>innovate</a:t>
                </a:r>
                <a:r>
                  <a:rPr lang="cs-CZ" sz="2000" dirty="0"/>
                  <a:t> </a:t>
                </a:r>
                <a:r>
                  <a:rPr lang="cs-CZ" sz="2000" dirty="0" err="1"/>
                  <a:t>maximised</a:t>
                </a:r>
                <a:endParaRPr lang="cs-CZ" sz="2000" dirty="0"/>
              </a:p>
              <a:p>
                <a:pPr lvl="1"/>
                <a:r>
                  <a:rPr lang="cs-CZ" sz="2000" dirty="0" err="1"/>
                  <a:t>With</a:t>
                </a:r>
                <a:r>
                  <a:rPr lang="cs-CZ" sz="2000" dirty="0"/>
                  <a:t> monopoly </a:t>
                </a:r>
                <a:r>
                  <a:rPr lang="cs-CZ" sz="2000" dirty="0" err="1"/>
                  <a:t>if</a:t>
                </a:r>
                <a:r>
                  <a:rPr lang="cs-CZ" sz="2000" dirty="0"/>
                  <a:t> </a:t>
                </a:r>
                <a14:m>
                  <m:oMath xmlns:m="http://schemas.openxmlformats.org/officeDocument/2006/math">
                    <m:r>
                      <a:rPr lang="cs-CZ" sz="2000" i="1">
                        <a:latin typeface="Cambria Math" panose="02040503050406030204" pitchFamily="18" charset="0"/>
                      </a:rPr>
                      <m:t>𝐼𝐼</m:t>
                    </m:r>
                    <m:d>
                      <m:dPr>
                        <m:ctrlPr>
                          <a:rPr lang="cs-CZ" sz="2000" i="1">
                            <a:latin typeface="Cambria Math" panose="02040503050406030204" pitchFamily="18" charset="0"/>
                          </a:rPr>
                        </m:ctrlPr>
                      </m:dPr>
                      <m:e>
                        <m:r>
                          <a:rPr lang="cs-CZ" sz="2000" b="0" i="1" smtClean="0">
                            <a:latin typeface="Cambria Math" panose="02040503050406030204" pitchFamily="18" charset="0"/>
                          </a:rPr>
                          <m:t>1</m:t>
                        </m:r>
                      </m:e>
                    </m:d>
                    <m:r>
                      <a:rPr lang="cs-CZ" sz="2000" b="0" i="1" smtClean="0">
                        <a:latin typeface="Cambria Math" panose="02040503050406030204" pitchFamily="18" charset="0"/>
                      </a:rPr>
                      <m:t>&gt;</m:t>
                    </m:r>
                    <m:r>
                      <a:rPr lang="cs-CZ" sz="2000" b="0" i="1" smtClean="0">
                        <a:latin typeface="Cambria Math" panose="02040503050406030204" pitchFamily="18" charset="0"/>
                      </a:rPr>
                      <m:t>𝐼𝐼</m:t>
                    </m:r>
                    <m:d>
                      <m:dPr>
                        <m:ctrlPr>
                          <a:rPr lang="cs-CZ" sz="2000" b="0" i="1" smtClean="0">
                            <a:latin typeface="Cambria Math" panose="02040503050406030204" pitchFamily="18" charset="0"/>
                          </a:rPr>
                        </m:ctrlPr>
                      </m:dPr>
                      <m:e>
                        <m:r>
                          <a:rPr lang="cs-CZ" sz="2000" b="0" i="1" smtClean="0">
                            <a:latin typeface="Cambria Math" panose="02040503050406030204" pitchFamily="18" charset="0"/>
                          </a:rPr>
                          <m:t>2</m:t>
                        </m:r>
                      </m:e>
                    </m:d>
                  </m:oMath>
                </a14:m>
                <a:r>
                  <a:rPr lang="cs-CZ" sz="2000" dirty="0"/>
                  <a:t>,        </a:t>
                </a:r>
                <a14:m>
                  <m:oMath xmlns:m="http://schemas.openxmlformats.org/officeDocument/2006/math">
                    <m:r>
                      <a:rPr lang="cs-CZ" sz="2000" i="1">
                        <a:latin typeface="Cambria Math" panose="02040503050406030204" pitchFamily="18" charset="0"/>
                        <a:ea typeface="Cambria Math" panose="02040503050406030204" pitchFamily="18" charset="0"/>
                        <a:sym typeface="Wingdings" panose="05000000000000000000" pitchFamily="2" charset="2"/>
                      </a:rPr>
                      <m:t>𝜌</m:t>
                    </m:r>
                    <m:r>
                      <a:rPr lang="cs-CZ" sz="2000" b="0" i="1" smtClean="0">
                        <a:latin typeface="Cambria Math" panose="02040503050406030204" pitchFamily="18" charset="0"/>
                        <a:ea typeface="Cambria Math" panose="02040503050406030204" pitchFamily="18" charset="0"/>
                        <a:sym typeface="Wingdings" panose="05000000000000000000" pitchFamily="2" charset="2"/>
                      </a:rPr>
                      <m:t>&lt;</m:t>
                    </m:r>
                    <m:f>
                      <m:f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fPr>
                      <m:num>
                        <m:r>
                          <a:rPr lang="cs-CZ" sz="2000" b="0" i="1" smtClean="0">
                            <a:latin typeface="Cambria Math" panose="02040503050406030204" pitchFamily="18" charset="0"/>
                            <a:ea typeface="Cambria Math" panose="02040503050406030204" pitchFamily="18" charset="0"/>
                            <a:sym typeface="Wingdings" panose="05000000000000000000" pitchFamily="2" charset="2"/>
                          </a:rPr>
                          <m:t>2</m:t>
                        </m:r>
                      </m:num>
                      <m:den>
                        <m:r>
                          <a:rPr lang="cs-CZ" sz="2000" b="0" i="1" smtClean="0">
                            <a:latin typeface="Cambria Math" panose="02040503050406030204" pitchFamily="18" charset="0"/>
                            <a:ea typeface="Cambria Math" panose="02040503050406030204" pitchFamily="18" charset="0"/>
                            <a:sym typeface="Wingdings" panose="05000000000000000000" pitchFamily="2" charset="2"/>
                          </a:rPr>
                          <m:t>7</m:t>
                        </m:r>
                      </m:den>
                    </m:f>
                  </m:oMath>
                </a14:m>
                <a:endParaRPr lang="cs-CZ" sz="2000" dirty="0"/>
              </a:p>
              <a:p>
                <a:pPr lvl="1"/>
                <a:r>
                  <a:rPr lang="cs-CZ" sz="2000" dirty="0"/>
                  <a:t>With duopoly </a:t>
                </a:r>
                <a:r>
                  <a:rPr lang="cs-CZ" sz="2000" dirty="0" err="1"/>
                  <a:t>if</a:t>
                </a:r>
                <a:r>
                  <a:rPr lang="cs-CZ" sz="2000" dirty="0"/>
                  <a:t>                               </a:t>
                </a:r>
                <a14:m>
                  <m:oMath xmlns:m="http://schemas.openxmlformats.org/officeDocument/2006/math">
                    <m:f>
                      <m:fPr>
                        <m:ctrlPr>
                          <a:rPr lang="cs-CZ" sz="2000" i="1">
                            <a:latin typeface="Cambria Math" panose="02040503050406030204" pitchFamily="18" charset="0"/>
                            <a:ea typeface="Cambria Math" panose="02040503050406030204" pitchFamily="18" charset="0"/>
                            <a:sym typeface="Wingdings" panose="05000000000000000000" pitchFamily="2" charset="2"/>
                          </a:rPr>
                        </m:ctrlPr>
                      </m:fPr>
                      <m:num>
                        <m:r>
                          <a:rPr lang="cs-CZ" sz="2000" i="1">
                            <a:latin typeface="Cambria Math" panose="02040503050406030204" pitchFamily="18" charset="0"/>
                            <a:ea typeface="Cambria Math" panose="02040503050406030204" pitchFamily="18" charset="0"/>
                            <a:sym typeface="Wingdings" panose="05000000000000000000" pitchFamily="2" charset="2"/>
                          </a:rPr>
                          <m:t>2</m:t>
                        </m:r>
                      </m:num>
                      <m:den>
                        <m:r>
                          <a:rPr lang="cs-CZ" sz="2000" i="1">
                            <a:latin typeface="Cambria Math" panose="02040503050406030204" pitchFamily="18" charset="0"/>
                            <a:ea typeface="Cambria Math" panose="02040503050406030204" pitchFamily="18" charset="0"/>
                            <a:sym typeface="Wingdings" panose="05000000000000000000" pitchFamily="2" charset="2"/>
                          </a:rPr>
                          <m:t>7</m:t>
                        </m:r>
                      </m:den>
                    </m:f>
                    <m:r>
                      <a:rPr lang="cs-CZ" sz="2000" b="0" i="1" smtClean="0">
                        <a:latin typeface="Cambria Math" panose="02040503050406030204" pitchFamily="18" charset="0"/>
                        <a:ea typeface="Cambria Math" panose="02040503050406030204" pitchFamily="18" charset="0"/>
                        <a:sym typeface="Wingdings" panose="05000000000000000000" pitchFamily="2" charset="2"/>
                      </a:rPr>
                      <m:t>&lt;</m:t>
                    </m:r>
                    <m:r>
                      <a:rPr lang="cs-CZ" sz="2000" i="1">
                        <a:latin typeface="Cambria Math" panose="02040503050406030204" pitchFamily="18" charset="0"/>
                        <a:ea typeface="Cambria Math" panose="02040503050406030204" pitchFamily="18" charset="0"/>
                        <a:sym typeface="Wingdings" panose="05000000000000000000" pitchFamily="2" charset="2"/>
                      </a:rPr>
                      <m:t>𝜌</m:t>
                    </m:r>
                    <m:r>
                      <a:rPr lang="cs-CZ" sz="2000" b="0" i="1" smtClean="0">
                        <a:latin typeface="Cambria Math" panose="02040503050406030204" pitchFamily="18" charset="0"/>
                        <a:ea typeface="Cambria Math" panose="02040503050406030204" pitchFamily="18" charset="0"/>
                        <a:sym typeface="Wingdings" panose="05000000000000000000" pitchFamily="2" charset="2"/>
                      </a:rPr>
                      <m:t>&lt;</m:t>
                    </m:r>
                    <m:f>
                      <m:fPr>
                        <m:ctrlPr>
                          <a:rPr lang="cs-CZ" sz="2000" i="1">
                            <a:latin typeface="Cambria Math" panose="02040503050406030204" pitchFamily="18" charset="0"/>
                            <a:ea typeface="Cambria Math" panose="02040503050406030204" pitchFamily="18" charset="0"/>
                            <a:sym typeface="Wingdings" panose="05000000000000000000" pitchFamily="2" charset="2"/>
                          </a:rPr>
                        </m:ctrlPr>
                      </m:fPr>
                      <m:num>
                        <m:r>
                          <a:rPr lang="cs-CZ" sz="2000" b="0" i="1" smtClean="0">
                            <a:latin typeface="Cambria Math" panose="02040503050406030204" pitchFamily="18" charset="0"/>
                            <a:ea typeface="Cambria Math" panose="02040503050406030204" pitchFamily="18" charset="0"/>
                            <a:sym typeface="Wingdings" panose="05000000000000000000" pitchFamily="2" charset="2"/>
                          </a:rPr>
                          <m:t>10</m:t>
                        </m:r>
                      </m:num>
                      <m:den>
                        <m:r>
                          <a:rPr lang="cs-CZ" sz="2000" b="0" i="1" smtClean="0">
                            <a:latin typeface="Cambria Math" panose="02040503050406030204" pitchFamily="18" charset="0"/>
                            <a:ea typeface="Cambria Math" panose="02040503050406030204" pitchFamily="18" charset="0"/>
                            <a:sym typeface="Wingdings" panose="05000000000000000000" pitchFamily="2" charset="2"/>
                          </a:rPr>
                          <m:t>1</m:t>
                        </m:r>
                        <m:r>
                          <a:rPr lang="cs-CZ" sz="2000" i="1">
                            <a:latin typeface="Cambria Math" panose="02040503050406030204" pitchFamily="18" charset="0"/>
                            <a:ea typeface="Cambria Math" panose="02040503050406030204" pitchFamily="18" charset="0"/>
                            <a:sym typeface="Wingdings" panose="05000000000000000000" pitchFamily="2" charset="2"/>
                          </a:rPr>
                          <m:t>7</m:t>
                        </m:r>
                      </m:den>
                    </m:f>
                  </m:oMath>
                </a14:m>
                <a:endParaRPr lang="cs-CZ" sz="2000" dirty="0"/>
              </a:p>
              <a:p>
                <a:pPr lvl="1"/>
                <a:r>
                  <a:rPr lang="cs-CZ" sz="2000" dirty="0"/>
                  <a:t>...</a:t>
                </a:r>
              </a:p>
            </p:txBody>
          </p:sp>
        </mc:Choice>
        <mc:Fallback xmlns="">
          <p:sp>
            <p:nvSpPr>
              <p:cNvPr id="7" name="Content Placeholder 2">
                <a:extLst>
                  <a:ext uri="{FF2B5EF4-FFF2-40B4-BE49-F238E27FC236}">
                    <a16:creationId xmlns:a16="http://schemas.microsoft.com/office/drawing/2014/main" id="{EBD5B60D-738C-429F-B484-ABD99948B770}"/>
                  </a:ext>
                </a:extLst>
              </p:cNvPr>
              <p:cNvSpPr>
                <a:spLocks noGrp="1" noRot="1" noChangeAspect="1" noMove="1" noResize="1" noEditPoints="1" noAdjustHandles="1" noChangeArrowheads="1" noChangeShapeType="1" noTextEdit="1"/>
              </p:cNvSpPr>
              <p:nvPr>
                <p:ph idx="1"/>
              </p:nvPr>
            </p:nvSpPr>
            <p:spPr>
              <a:xfrm>
                <a:off x="838200" y="1250296"/>
                <a:ext cx="11021291" cy="5234808"/>
              </a:xfrm>
              <a:blipFill>
                <a:blip r:embed="rId3"/>
                <a:stretch>
                  <a:fillRect l="-609" t="-1164"/>
                </a:stretch>
              </a:blipFill>
            </p:spPr>
            <p:txBody>
              <a:bodyPr/>
              <a:lstStyle/>
              <a:p>
                <a:r>
                  <a:rPr lang="cs-CZ">
                    <a:noFill/>
                  </a:rPr>
                  <a:t> </a:t>
                </a:r>
              </a:p>
            </p:txBody>
          </p:sp>
        </mc:Fallback>
      </mc:AlternateContent>
    </p:spTree>
    <p:extLst>
      <p:ext uri="{BB962C8B-B14F-4D97-AF65-F5344CB8AC3E}">
        <p14:creationId xmlns:p14="http://schemas.microsoft.com/office/powerpoint/2010/main" val="3959826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sp>
        <p:nvSpPr>
          <p:cNvPr id="7" name="Content Placeholder 2">
            <a:extLst>
              <a:ext uri="{FF2B5EF4-FFF2-40B4-BE49-F238E27FC236}">
                <a16:creationId xmlns:a16="http://schemas.microsoft.com/office/drawing/2014/main" id="{EBD5B60D-738C-429F-B484-ABD99948B770}"/>
              </a:ext>
            </a:extLst>
          </p:cNvPr>
          <p:cNvSpPr>
            <a:spLocks noGrp="1"/>
          </p:cNvSpPr>
          <p:nvPr>
            <p:ph idx="1"/>
          </p:nvPr>
        </p:nvSpPr>
        <p:spPr>
          <a:xfrm>
            <a:off x="838200" y="1250296"/>
            <a:ext cx="11021291" cy="5234808"/>
          </a:xfrm>
        </p:spPr>
        <p:txBody>
          <a:bodyPr>
            <a:noAutofit/>
          </a:bodyPr>
          <a:lstStyle/>
          <a:p>
            <a:pPr marL="0" indent="0">
              <a:buNone/>
            </a:pPr>
            <a:r>
              <a:rPr lang="cs-CZ" sz="2000" b="1" dirty="0"/>
              <a:t>Oligopoly</a:t>
            </a:r>
          </a:p>
          <a:p>
            <a:r>
              <a:rPr lang="cs-CZ" sz="2000" dirty="0" err="1">
                <a:sym typeface="Wingdings" panose="05000000000000000000" pitchFamily="2" charset="2"/>
              </a:rPr>
              <a:t>Unless</a:t>
            </a:r>
            <a:r>
              <a:rPr lang="cs-CZ" sz="2000" dirty="0">
                <a:sym typeface="Wingdings" panose="05000000000000000000" pitchFamily="2" charset="2"/>
              </a:rPr>
              <a:t> </a:t>
            </a:r>
            <a:r>
              <a:rPr lang="cs-CZ" sz="2000" dirty="0" err="1">
                <a:sym typeface="Wingdings" panose="05000000000000000000" pitchFamily="2" charset="2"/>
              </a:rPr>
              <a:t>innovation</a:t>
            </a:r>
            <a:r>
              <a:rPr lang="cs-CZ" sz="2000" dirty="0">
                <a:sym typeface="Wingdings" panose="05000000000000000000" pitchFamily="2" charset="2"/>
              </a:rPr>
              <a:t> </a:t>
            </a:r>
            <a:r>
              <a:rPr lang="cs-CZ" sz="2000" dirty="0" err="1">
                <a:sym typeface="Wingdings" panose="05000000000000000000" pitchFamily="2" charset="2"/>
              </a:rPr>
              <a:t>relatively</a:t>
            </a:r>
            <a:r>
              <a:rPr lang="cs-CZ" sz="2000" dirty="0">
                <a:sym typeface="Wingdings" panose="05000000000000000000" pitchFamily="2" charset="2"/>
              </a:rPr>
              <a:t> </a:t>
            </a:r>
            <a:r>
              <a:rPr lang="cs-CZ" sz="2000" dirty="0" err="1">
                <a:sym typeface="Wingdings" panose="05000000000000000000" pitchFamily="2" charset="2"/>
              </a:rPr>
              <a:t>small</a:t>
            </a:r>
            <a:r>
              <a:rPr lang="cs-CZ" sz="2000" dirty="0">
                <a:sym typeface="Wingdings" panose="05000000000000000000" pitchFamily="2" charset="2"/>
              </a:rPr>
              <a:t>, </a:t>
            </a:r>
            <a:r>
              <a:rPr lang="cs-CZ" sz="2000" dirty="0" err="1">
                <a:sym typeface="Wingdings" panose="05000000000000000000" pitchFamily="2" charset="2"/>
              </a:rPr>
              <a:t>incentive</a:t>
            </a:r>
            <a:r>
              <a:rPr lang="cs-CZ" sz="2000" dirty="0">
                <a:sym typeface="Wingdings" panose="05000000000000000000" pitchFamily="2" charset="2"/>
              </a:rPr>
              <a:t> to </a:t>
            </a:r>
            <a:r>
              <a:rPr lang="cs-CZ" sz="2000" dirty="0" err="1">
                <a:sym typeface="Wingdings" panose="05000000000000000000" pitchFamily="2" charset="2"/>
              </a:rPr>
              <a:t>innovate</a:t>
            </a:r>
            <a:r>
              <a:rPr lang="cs-CZ" sz="2000" dirty="0">
                <a:sym typeface="Wingdings" panose="05000000000000000000" pitchFamily="2" charset="2"/>
              </a:rPr>
              <a:t> </a:t>
            </a:r>
            <a:r>
              <a:rPr lang="cs-CZ" sz="2000" dirty="0" err="1">
                <a:sym typeface="Wingdings" panose="05000000000000000000" pitchFamily="2" charset="2"/>
              </a:rPr>
              <a:t>largest</a:t>
            </a:r>
            <a:r>
              <a:rPr lang="cs-CZ" sz="2000" dirty="0">
                <a:sym typeface="Wingdings" panose="05000000000000000000" pitchFamily="2" charset="2"/>
              </a:rPr>
              <a:t> with oligopoly</a:t>
            </a:r>
          </a:p>
          <a:p>
            <a:r>
              <a:rPr lang="cs-CZ" sz="2000" dirty="0">
                <a:sym typeface="Wingdings" panose="05000000000000000000" pitchFamily="2" charset="2"/>
              </a:rPr>
              <a:t>„</a:t>
            </a:r>
            <a:r>
              <a:rPr lang="cs-CZ" sz="2000" dirty="0" err="1">
                <a:sym typeface="Wingdings" panose="05000000000000000000" pitchFamily="2" charset="2"/>
              </a:rPr>
              <a:t>Optimal</a:t>
            </a:r>
            <a:r>
              <a:rPr lang="cs-CZ" sz="2000" dirty="0">
                <a:sym typeface="Wingdings" panose="05000000000000000000" pitchFamily="2" charset="2"/>
              </a:rPr>
              <a:t>“ </a:t>
            </a:r>
            <a:r>
              <a:rPr lang="cs-CZ" sz="2000" dirty="0" err="1">
                <a:sym typeface="Wingdings" panose="05000000000000000000" pitchFamily="2" charset="2"/>
              </a:rPr>
              <a:t>number</a:t>
            </a:r>
            <a:r>
              <a:rPr lang="cs-CZ" sz="2000" dirty="0">
                <a:sym typeface="Wingdings" panose="05000000000000000000" pitchFamily="2" charset="2"/>
              </a:rPr>
              <a:t> of </a:t>
            </a:r>
            <a:r>
              <a:rPr lang="cs-CZ" sz="2000" dirty="0" err="1">
                <a:sym typeface="Wingdings" panose="05000000000000000000" pitchFamily="2" charset="2"/>
              </a:rPr>
              <a:t>firms</a:t>
            </a:r>
            <a:r>
              <a:rPr lang="cs-CZ" sz="2000" dirty="0">
                <a:sym typeface="Wingdings" panose="05000000000000000000" pitchFamily="2" charset="2"/>
              </a:rPr>
              <a:t> </a:t>
            </a:r>
            <a:r>
              <a:rPr lang="cs-CZ" sz="2000" dirty="0" err="1">
                <a:sym typeface="Wingdings" panose="05000000000000000000" pitchFamily="2" charset="2"/>
              </a:rPr>
              <a:t>grows</a:t>
            </a:r>
            <a:r>
              <a:rPr lang="cs-CZ" sz="2000" dirty="0">
                <a:sym typeface="Wingdings" panose="05000000000000000000" pitchFamily="2" charset="2"/>
              </a:rPr>
              <a:t> with the </a:t>
            </a:r>
            <a:r>
              <a:rPr lang="cs-CZ" sz="2000" dirty="0" err="1">
                <a:sym typeface="Wingdings" panose="05000000000000000000" pitchFamily="2" charset="2"/>
              </a:rPr>
              <a:t>size</a:t>
            </a:r>
            <a:r>
              <a:rPr lang="cs-CZ" sz="2000" dirty="0">
                <a:sym typeface="Wingdings" panose="05000000000000000000" pitchFamily="2" charset="2"/>
              </a:rPr>
              <a:t> of </a:t>
            </a:r>
            <a:r>
              <a:rPr lang="cs-CZ" sz="2000" dirty="0" err="1">
                <a:sym typeface="Wingdings" panose="05000000000000000000" pitchFamily="2" charset="2"/>
              </a:rPr>
              <a:t>innovation</a:t>
            </a:r>
            <a:r>
              <a:rPr lang="cs-CZ" sz="2000" dirty="0">
                <a:sym typeface="Wingdings" panose="05000000000000000000" pitchFamily="2" charset="2"/>
              </a:rPr>
              <a:t> </a:t>
            </a:r>
          </a:p>
          <a:p>
            <a:r>
              <a:rPr lang="cs-CZ" sz="2000" dirty="0">
                <a:sym typeface="Wingdings" panose="05000000000000000000" pitchFamily="2" charset="2"/>
              </a:rPr>
              <a:t>INTUITION = </a:t>
            </a:r>
            <a:r>
              <a:rPr lang="cs-CZ" sz="2000" dirty="0" err="1">
                <a:sym typeface="Wingdings" panose="05000000000000000000" pitchFamily="2" charset="2"/>
              </a:rPr>
              <a:t>two</a:t>
            </a:r>
            <a:r>
              <a:rPr lang="cs-CZ" sz="2000" dirty="0">
                <a:sym typeface="Wingdings" panose="05000000000000000000" pitchFamily="2" charset="2"/>
              </a:rPr>
              <a:t> </a:t>
            </a:r>
            <a:r>
              <a:rPr lang="cs-CZ" sz="2000" dirty="0" err="1">
                <a:sym typeface="Wingdings" panose="05000000000000000000" pitchFamily="2" charset="2"/>
              </a:rPr>
              <a:t>conflicting</a:t>
            </a:r>
            <a:r>
              <a:rPr lang="cs-CZ" sz="2000" dirty="0">
                <a:sym typeface="Wingdings" panose="05000000000000000000" pitchFamily="2" charset="2"/>
              </a:rPr>
              <a:t> effect</a:t>
            </a:r>
          </a:p>
          <a:p>
            <a:pPr marL="914400" lvl="1" indent="-457200">
              <a:buFont typeface="+mj-lt"/>
              <a:buAutoNum type="arabicPeriod"/>
            </a:pPr>
            <a:r>
              <a:rPr lang="cs-CZ" sz="2000" dirty="0"/>
              <a:t>A </a:t>
            </a:r>
            <a:r>
              <a:rPr lang="cs-CZ" sz="2000" dirty="0" err="1"/>
              <a:t>larger</a:t>
            </a:r>
            <a:r>
              <a:rPr lang="cs-CZ" sz="2000" dirty="0"/>
              <a:t> </a:t>
            </a:r>
            <a:r>
              <a:rPr lang="cs-CZ" sz="2000" dirty="0" err="1"/>
              <a:t>number</a:t>
            </a:r>
            <a:r>
              <a:rPr lang="cs-CZ" sz="2000" dirty="0"/>
              <a:t> of </a:t>
            </a:r>
            <a:r>
              <a:rPr lang="cs-CZ" sz="2000" dirty="0" err="1"/>
              <a:t>firms</a:t>
            </a:r>
            <a:r>
              <a:rPr lang="cs-CZ" sz="2000" dirty="0"/>
              <a:t> </a:t>
            </a:r>
            <a:r>
              <a:rPr lang="cs-CZ" sz="2000" dirty="0" err="1"/>
              <a:t>reduces</a:t>
            </a:r>
            <a:r>
              <a:rPr lang="cs-CZ" sz="2000" dirty="0"/>
              <a:t> </a:t>
            </a:r>
            <a:r>
              <a:rPr lang="cs-CZ" sz="2000" dirty="0" err="1"/>
              <a:t>profits</a:t>
            </a:r>
            <a:r>
              <a:rPr lang="cs-CZ" sz="2000" dirty="0"/>
              <a:t> </a:t>
            </a:r>
            <a:r>
              <a:rPr lang="cs-CZ" sz="2000" dirty="0" err="1"/>
              <a:t>for</a:t>
            </a:r>
            <a:r>
              <a:rPr lang="cs-CZ" sz="2000" dirty="0"/>
              <a:t> </a:t>
            </a:r>
            <a:r>
              <a:rPr lang="cs-CZ" sz="2000" dirty="0" err="1"/>
              <a:t>innovating</a:t>
            </a:r>
            <a:r>
              <a:rPr lang="cs-CZ" sz="2000" dirty="0"/>
              <a:t> </a:t>
            </a:r>
            <a:r>
              <a:rPr lang="cs-CZ" sz="2000" i="1" dirty="0"/>
              <a:t>and</a:t>
            </a:r>
            <a:r>
              <a:rPr lang="cs-CZ" sz="2000" dirty="0"/>
              <a:t> non-</a:t>
            </a:r>
            <a:r>
              <a:rPr lang="cs-CZ" sz="2000" dirty="0" err="1"/>
              <a:t>innnovating</a:t>
            </a:r>
            <a:r>
              <a:rPr lang="cs-CZ" sz="2000" dirty="0"/>
              <a:t> </a:t>
            </a:r>
            <a:r>
              <a:rPr lang="cs-CZ" sz="2000" dirty="0" err="1"/>
              <a:t>firms</a:t>
            </a:r>
            <a:endParaRPr lang="cs-CZ" sz="2000" dirty="0"/>
          </a:p>
          <a:p>
            <a:pPr marL="914400" lvl="1" indent="-457200">
              <a:buFont typeface="+mj-lt"/>
              <a:buAutoNum type="arabicPeriod"/>
            </a:pPr>
            <a:r>
              <a:rPr lang="cs-CZ" sz="2000" dirty="0"/>
              <a:t>The more </a:t>
            </a:r>
            <a:r>
              <a:rPr lang="cs-CZ" sz="2000" dirty="0" err="1"/>
              <a:t>firms</a:t>
            </a:r>
            <a:r>
              <a:rPr lang="cs-CZ" sz="2000" dirty="0"/>
              <a:t> </a:t>
            </a:r>
            <a:r>
              <a:rPr lang="cs-CZ" sz="2000" dirty="0" err="1"/>
              <a:t>overall</a:t>
            </a:r>
            <a:r>
              <a:rPr lang="cs-CZ" sz="2000" dirty="0"/>
              <a:t>, the more </a:t>
            </a:r>
            <a:r>
              <a:rPr lang="cs-CZ" sz="2000" dirty="0" err="1"/>
              <a:t>firms</a:t>
            </a:r>
            <a:r>
              <a:rPr lang="cs-CZ" sz="2000" dirty="0"/>
              <a:t> </a:t>
            </a:r>
            <a:r>
              <a:rPr lang="cs-CZ" sz="2000" dirty="0" err="1"/>
              <a:t>over</a:t>
            </a:r>
            <a:r>
              <a:rPr lang="cs-CZ" sz="2000" dirty="0"/>
              <a:t> </a:t>
            </a:r>
            <a:r>
              <a:rPr lang="cs-CZ" sz="2000" dirty="0" err="1"/>
              <a:t>which</a:t>
            </a:r>
            <a:r>
              <a:rPr lang="cs-CZ" sz="2000" dirty="0"/>
              <a:t> </a:t>
            </a:r>
            <a:r>
              <a:rPr lang="cs-CZ" sz="2000" dirty="0" err="1"/>
              <a:t>an</a:t>
            </a:r>
            <a:r>
              <a:rPr lang="cs-CZ" sz="2000" dirty="0"/>
              <a:t> </a:t>
            </a:r>
            <a:r>
              <a:rPr lang="cs-CZ" sz="2000" dirty="0" err="1"/>
              <a:t>innovating</a:t>
            </a:r>
            <a:r>
              <a:rPr lang="cs-CZ" sz="2000" dirty="0"/>
              <a:t> </a:t>
            </a:r>
            <a:r>
              <a:rPr lang="cs-CZ" sz="2000" dirty="0" err="1"/>
              <a:t>firm</a:t>
            </a:r>
            <a:r>
              <a:rPr lang="cs-CZ" sz="2000" dirty="0"/>
              <a:t> </a:t>
            </a:r>
            <a:r>
              <a:rPr lang="cs-CZ" sz="2000" dirty="0" err="1"/>
              <a:t>gets</a:t>
            </a:r>
            <a:r>
              <a:rPr lang="cs-CZ" sz="2000" dirty="0"/>
              <a:t> </a:t>
            </a:r>
            <a:r>
              <a:rPr lang="cs-CZ" sz="2000" dirty="0" err="1"/>
              <a:t>an</a:t>
            </a:r>
            <a:r>
              <a:rPr lang="cs-CZ" sz="2000" dirty="0"/>
              <a:t> </a:t>
            </a:r>
            <a:r>
              <a:rPr lang="cs-CZ" sz="2000" dirty="0" err="1"/>
              <a:t>advantage</a:t>
            </a:r>
            <a:endParaRPr lang="cs-CZ" sz="2000" dirty="0"/>
          </a:p>
          <a:p>
            <a:pPr marL="914400" lvl="1" indent="-457200">
              <a:buFont typeface="+mj-lt"/>
              <a:buAutoNum type="arabicPeriod"/>
            </a:pPr>
            <a:endParaRPr lang="cs-CZ" sz="2000" dirty="0"/>
          </a:p>
          <a:p>
            <a:pPr marL="0" indent="0">
              <a:buNone/>
            </a:pPr>
            <a:r>
              <a:rPr lang="cs-CZ" sz="2000" dirty="0">
                <a:sym typeface="Wingdings" panose="05000000000000000000" pitchFamily="2" charset="2"/>
              </a:rPr>
              <a:t> </a:t>
            </a:r>
            <a:r>
              <a:rPr lang="cs-CZ" sz="2000" dirty="0" err="1">
                <a:sym typeface="Wingdings" panose="05000000000000000000" pitchFamily="2" charset="2"/>
              </a:rPr>
              <a:t>Relationship</a:t>
            </a:r>
            <a:r>
              <a:rPr lang="cs-CZ" sz="2000" dirty="0">
                <a:sym typeface="Wingdings" panose="05000000000000000000" pitchFamily="2" charset="2"/>
              </a:rPr>
              <a:t> </a:t>
            </a:r>
            <a:r>
              <a:rPr lang="cs-CZ" sz="2000" dirty="0" err="1">
                <a:sym typeface="Wingdings" panose="05000000000000000000" pitchFamily="2" charset="2"/>
              </a:rPr>
              <a:t>between</a:t>
            </a:r>
            <a:r>
              <a:rPr lang="cs-CZ" sz="2000" dirty="0">
                <a:sym typeface="Wingdings" panose="05000000000000000000" pitchFamily="2" charset="2"/>
              </a:rPr>
              <a:t> </a:t>
            </a:r>
            <a:r>
              <a:rPr lang="cs-CZ" sz="2000" dirty="0" err="1">
                <a:sym typeface="Wingdings" panose="05000000000000000000" pitchFamily="2" charset="2"/>
              </a:rPr>
              <a:t>competition</a:t>
            </a:r>
            <a:r>
              <a:rPr lang="cs-CZ" sz="2000" dirty="0">
                <a:sym typeface="Wingdings" panose="05000000000000000000" pitchFamily="2" charset="2"/>
              </a:rPr>
              <a:t> and </a:t>
            </a:r>
            <a:r>
              <a:rPr lang="cs-CZ" sz="2000" dirty="0" err="1">
                <a:sym typeface="Wingdings" panose="05000000000000000000" pitchFamily="2" charset="2"/>
              </a:rPr>
              <a:t>innovation</a:t>
            </a:r>
            <a:r>
              <a:rPr lang="cs-CZ" sz="2000" dirty="0">
                <a:sym typeface="Wingdings" panose="05000000000000000000" pitchFamily="2" charset="2"/>
              </a:rPr>
              <a:t> </a:t>
            </a:r>
            <a:r>
              <a:rPr lang="cs-CZ" sz="2000">
                <a:sym typeface="Wingdings" panose="05000000000000000000" pitchFamily="2" charset="2"/>
              </a:rPr>
              <a:t>has an </a:t>
            </a:r>
            <a:r>
              <a:rPr lang="cs-CZ" sz="2000" b="1">
                <a:sym typeface="Wingdings" panose="05000000000000000000" pitchFamily="2" charset="2"/>
              </a:rPr>
              <a:t>inverse </a:t>
            </a:r>
            <a:r>
              <a:rPr lang="cs-CZ" sz="2000" b="1" dirty="0">
                <a:sym typeface="Wingdings" panose="05000000000000000000" pitchFamily="2" charset="2"/>
              </a:rPr>
              <a:t>U </a:t>
            </a:r>
            <a:r>
              <a:rPr lang="cs-CZ" sz="2000" b="1" dirty="0" err="1">
                <a:sym typeface="Wingdings" panose="05000000000000000000" pitchFamily="2" charset="2"/>
              </a:rPr>
              <a:t>shape</a:t>
            </a:r>
            <a:endParaRPr lang="cs-CZ" sz="2000" b="1" dirty="0"/>
          </a:p>
        </p:txBody>
      </p:sp>
    </p:spTree>
    <p:extLst>
      <p:ext uri="{BB962C8B-B14F-4D97-AF65-F5344CB8AC3E}">
        <p14:creationId xmlns:p14="http://schemas.microsoft.com/office/powerpoint/2010/main" val="3516498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rmAutofit/>
          </a:bodyPr>
          <a:lstStyle/>
          <a:p>
            <a:pPr marL="457200" indent="-457200">
              <a:buFont typeface="+mj-lt"/>
              <a:buAutoNum type="arabicPeriod"/>
            </a:pPr>
            <a:r>
              <a:rPr lang="en-US" sz="2400">
                <a:sym typeface="Wingdings" panose="05000000000000000000" pitchFamily="2" charset="2"/>
              </a:rPr>
              <a:t>Market </a:t>
            </a:r>
            <a:r>
              <a:rPr lang="en-US" sz="2400" dirty="0">
                <a:sym typeface="Wingdings" panose="05000000000000000000" pitchFamily="2" charset="2"/>
              </a:rPr>
              <a:t>structure and incentives to innovate</a:t>
            </a:r>
            <a:endParaRPr lang="cs-CZ" sz="2400" dirty="0">
              <a:sym typeface="Wingdings" panose="05000000000000000000" pitchFamily="2" charset="2"/>
            </a:endParaRPr>
          </a:p>
          <a:p>
            <a:pPr marL="457200" indent="-457200">
              <a:buFont typeface="+mj-lt"/>
              <a:buAutoNum type="arabicPeriod"/>
            </a:pPr>
            <a:r>
              <a:rPr lang="cs-CZ" sz="2400" b="1">
                <a:solidFill>
                  <a:schemeClr val="accent1"/>
                </a:solidFill>
                <a:sym typeface="Wingdings" panose="05000000000000000000" pitchFamily="2" charset="2"/>
              </a:rPr>
              <a:t>Threat </a:t>
            </a:r>
            <a:r>
              <a:rPr lang="cs-CZ" sz="2400" b="1" dirty="0">
                <a:solidFill>
                  <a:schemeClr val="accent1"/>
                </a:solidFill>
                <a:sym typeface="Wingdings" panose="05000000000000000000" pitchFamily="2" charset="2"/>
              </a:rPr>
              <a:t>of </a:t>
            </a:r>
            <a:r>
              <a:rPr lang="cs-CZ" sz="2400" b="1" dirty="0" err="1">
                <a:solidFill>
                  <a:schemeClr val="accent1"/>
                </a:solidFill>
                <a:sym typeface="Wingdings" panose="05000000000000000000" pitchFamily="2" charset="2"/>
              </a:rPr>
              <a:t>entry</a:t>
            </a:r>
            <a:r>
              <a:rPr lang="cs-CZ" sz="2400" b="1" dirty="0">
                <a:solidFill>
                  <a:schemeClr val="accent1"/>
                </a:solidFill>
                <a:sym typeface="Wingdings" panose="05000000000000000000" pitchFamily="2" charset="2"/>
              </a:rPr>
              <a:t> and </a:t>
            </a:r>
            <a:r>
              <a:rPr lang="cs-CZ" sz="2400" b="1" dirty="0" err="1">
                <a:solidFill>
                  <a:schemeClr val="accent1"/>
                </a:solidFill>
                <a:sym typeface="Wingdings" panose="05000000000000000000" pitchFamily="2" charset="2"/>
              </a:rPr>
              <a:t>incentives</a:t>
            </a:r>
            <a:r>
              <a:rPr lang="cs-CZ" sz="2400" b="1" dirty="0">
                <a:solidFill>
                  <a:schemeClr val="accent1"/>
                </a:solidFill>
                <a:sym typeface="Wingdings" panose="05000000000000000000" pitchFamily="2" charset="2"/>
              </a:rPr>
              <a:t> to </a:t>
            </a:r>
            <a:r>
              <a:rPr lang="cs-CZ" sz="2400" b="1" dirty="0" err="1">
                <a:solidFill>
                  <a:schemeClr val="accent1"/>
                </a:solidFill>
                <a:sym typeface="Wingdings" panose="05000000000000000000" pitchFamily="2" charset="2"/>
              </a:rPr>
              <a:t>innovate</a:t>
            </a:r>
            <a:endParaRPr lang="cs-CZ" sz="2400" b="1" dirty="0">
              <a:solidFill>
                <a:schemeClr val="accent1"/>
              </a:solidFill>
              <a:sym typeface="Wingdings" panose="05000000000000000000" pitchFamily="2" charset="2"/>
            </a:endParaRPr>
          </a:p>
          <a:p>
            <a:pPr marL="457200" indent="-457200">
              <a:buFont typeface="+mj-lt"/>
              <a:buAutoNum type="arabicPeriod"/>
            </a:pPr>
            <a:r>
              <a:rPr lang="en-US" sz="2400" dirty="0">
                <a:sym typeface="Wingdings" panose="05000000000000000000" pitchFamily="2" charset="2"/>
              </a:rPr>
              <a:t>Spillovers from R&amp;D</a:t>
            </a:r>
            <a:endParaRPr lang="cs-CZ" sz="2400" dirty="0">
              <a:sym typeface="Wingdings" panose="05000000000000000000" pitchFamily="2" charset="2"/>
            </a:endParaRPr>
          </a:p>
          <a:p>
            <a:pPr marL="457200" indent="-457200">
              <a:buFont typeface="+mj-lt"/>
              <a:buAutoNum type="arabicPeriod"/>
            </a:pPr>
            <a:r>
              <a:rPr lang="cs-CZ" sz="2400" dirty="0">
                <a:sym typeface="Wingdings" panose="05000000000000000000" pitchFamily="2" charset="2"/>
              </a:rPr>
              <a:t>Public </a:t>
            </a:r>
            <a:r>
              <a:rPr lang="cs-CZ" sz="2400" dirty="0" err="1">
                <a:sym typeface="Wingdings" panose="05000000000000000000" pitchFamily="2" charset="2"/>
              </a:rPr>
              <a:t>policy</a:t>
            </a:r>
            <a:r>
              <a:rPr lang="cs-CZ" sz="2400" dirty="0">
                <a:sym typeface="Wingdings" panose="05000000000000000000" pitchFamily="2" charset="2"/>
              </a:rPr>
              <a:t> </a:t>
            </a:r>
            <a:r>
              <a:rPr lang="cs-CZ" sz="2400" dirty="0" err="1">
                <a:sym typeface="Wingdings" panose="05000000000000000000" pitchFamily="2" charset="2"/>
              </a:rPr>
              <a:t>towards</a:t>
            </a:r>
            <a:r>
              <a:rPr lang="cs-CZ" sz="2400" dirty="0">
                <a:sym typeface="Wingdings" panose="05000000000000000000" pitchFamily="2" charset="2"/>
              </a:rPr>
              <a:t> R&amp;D</a:t>
            </a:r>
            <a:endParaRPr lang="en-US"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Intellectual</a:t>
            </a:r>
            <a:r>
              <a:rPr lang="cs-CZ" sz="2400" dirty="0">
                <a:sym typeface="Wingdings" panose="05000000000000000000" pitchFamily="2" charset="2"/>
              </a:rPr>
              <a:t> </a:t>
            </a:r>
            <a:r>
              <a:rPr lang="cs-CZ" sz="2400" dirty="0" err="1">
                <a:sym typeface="Wingdings" panose="05000000000000000000" pitchFamily="2" charset="2"/>
              </a:rPr>
              <a:t>property</a:t>
            </a:r>
            <a:r>
              <a:rPr lang="cs-CZ" sz="2400" dirty="0">
                <a:sym typeface="Wingdings" panose="05000000000000000000" pitchFamily="2" charset="2"/>
              </a:rPr>
              <a:t> </a:t>
            </a:r>
            <a:r>
              <a:rPr lang="cs-CZ" sz="2400" dirty="0" err="1">
                <a:sym typeface="Wingdings" panose="05000000000000000000" pitchFamily="2" charset="2"/>
              </a:rPr>
              <a:t>protection</a:t>
            </a:r>
            <a:endParaRPr lang="en-US" sz="24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Topic outline</a:t>
            </a:r>
            <a:endParaRPr lang="cs-CZ" dirty="0"/>
          </a:p>
        </p:txBody>
      </p:sp>
    </p:spTree>
    <p:extLst>
      <p:ext uri="{BB962C8B-B14F-4D97-AF65-F5344CB8AC3E}">
        <p14:creationId xmlns:p14="http://schemas.microsoft.com/office/powerpoint/2010/main" val="858074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Autofit/>
          </a:bodyPr>
          <a:lstStyle/>
          <a:p>
            <a:r>
              <a:rPr lang="cs-CZ" sz="2000" dirty="0">
                <a:ea typeface="Cambria Math" panose="02040503050406030204" pitchFamily="18" charset="0"/>
              </a:rPr>
              <a:t>A </a:t>
            </a:r>
            <a:r>
              <a:rPr lang="cs-CZ" sz="2000" dirty="0" err="1">
                <a:ea typeface="Cambria Math" panose="02040503050406030204" pitchFamily="18" charset="0"/>
              </a:rPr>
              <a:t>simple</a:t>
            </a:r>
            <a:r>
              <a:rPr lang="cs-CZ" sz="2000" dirty="0">
                <a:ea typeface="Cambria Math" panose="02040503050406030204" pitchFamily="18" charset="0"/>
              </a:rPr>
              <a:t> model</a:t>
            </a:r>
          </a:p>
          <a:p>
            <a:pPr lvl="1"/>
            <a:r>
              <a:rPr lang="cs-CZ" sz="2000" dirty="0" err="1">
                <a:ea typeface="Cambria Math" panose="02040503050406030204" pitchFamily="18" charset="0"/>
              </a:rPr>
              <a:t>One</a:t>
            </a:r>
            <a:r>
              <a:rPr lang="cs-CZ" sz="2000" dirty="0">
                <a:ea typeface="Cambria Math" panose="02040503050406030204" pitchFamily="18" charset="0"/>
              </a:rPr>
              <a:t> </a:t>
            </a:r>
            <a:r>
              <a:rPr lang="cs-CZ" sz="2000" dirty="0" err="1">
                <a:ea typeface="Cambria Math" panose="02040503050406030204" pitchFamily="18" charset="0"/>
              </a:rPr>
              <a:t>incumbent</a:t>
            </a:r>
            <a:r>
              <a:rPr lang="cs-CZ" sz="2000" dirty="0">
                <a:ea typeface="Cambria Math" panose="02040503050406030204" pitchFamily="18" charset="0"/>
              </a:rPr>
              <a:t> and </a:t>
            </a:r>
            <a:r>
              <a:rPr lang="cs-CZ" sz="2000" dirty="0" err="1">
                <a:ea typeface="Cambria Math" panose="02040503050406030204" pitchFamily="18" charset="0"/>
              </a:rPr>
              <a:t>one</a:t>
            </a:r>
            <a:r>
              <a:rPr lang="cs-CZ" sz="2000" dirty="0">
                <a:ea typeface="Cambria Math" panose="02040503050406030204" pitchFamily="18" charset="0"/>
              </a:rPr>
              <a:t> </a:t>
            </a:r>
            <a:r>
              <a:rPr lang="cs-CZ" sz="2000" dirty="0" err="1">
                <a:ea typeface="Cambria Math" panose="02040503050406030204" pitchFamily="18" charset="0"/>
              </a:rPr>
              <a:t>potential</a:t>
            </a:r>
            <a:r>
              <a:rPr lang="cs-CZ" sz="2000" dirty="0">
                <a:ea typeface="Cambria Math" panose="02040503050406030204" pitchFamily="18" charset="0"/>
              </a:rPr>
              <a:t> </a:t>
            </a:r>
            <a:r>
              <a:rPr lang="cs-CZ" sz="2000" dirty="0" err="1">
                <a:ea typeface="Cambria Math" panose="02040503050406030204" pitchFamily="18" charset="0"/>
              </a:rPr>
              <a:t>entrant</a:t>
            </a:r>
            <a:endParaRPr lang="cs-CZ" sz="2000" dirty="0">
              <a:ea typeface="Cambria Math" panose="02040503050406030204" pitchFamily="18" charset="0"/>
            </a:endParaRPr>
          </a:p>
          <a:p>
            <a:pPr lvl="1"/>
            <a:r>
              <a:rPr lang="cs-CZ" sz="2000" dirty="0" err="1">
                <a:ea typeface="Cambria Math" panose="02040503050406030204" pitchFamily="18" charset="0"/>
              </a:rPr>
              <a:t>If</a:t>
            </a:r>
            <a:r>
              <a:rPr lang="cs-CZ" sz="2000" dirty="0">
                <a:ea typeface="Cambria Math" panose="02040503050406030204" pitchFamily="18" charset="0"/>
              </a:rPr>
              <a:t> </a:t>
            </a:r>
            <a:r>
              <a:rPr lang="cs-CZ" sz="2000" dirty="0" err="1">
                <a:ea typeface="Cambria Math" panose="02040503050406030204" pitchFamily="18" charset="0"/>
              </a:rPr>
              <a:t>nobody</a:t>
            </a:r>
            <a:r>
              <a:rPr lang="cs-CZ" sz="2000" dirty="0">
                <a:ea typeface="Cambria Math" panose="02040503050406030204" pitchFamily="18" charset="0"/>
              </a:rPr>
              <a:t> </a:t>
            </a:r>
            <a:r>
              <a:rPr lang="cs-CZ" sz="2000" dirty="0" err="1">
                <a:ea typeface="Cambria Math" panose="02040503050406030204" pitchFamily="18" charset="0"/>
              </a:rPr>
              <a:t>purchases</a:t>
            </a:r>
            <a:r>
              <a:rPr lang="cs-CZ" sz="2000" dirty="0">
                <a:ea typeface="Cambria Math" panose="02040503050406030204" pitchFamily="18" charset="0"/>
              </a:rPr>
              <a:t> the </a:t>
            </a:r>
            <a:r>
              <a:rPr lang="cs-CZ" sz="2000" dirty="0" err="1">
                <a:ea typeface="Cambria Math" panose="02040503050406030204" pitchFamily="18" charset="0"/>
              </a:rPr>
              <a:t>innovation</a:t>
            </a:r>
            <a:r>
              <a:rPr lang="cs-CZ" sz="2000" dirty="0">
                <a:ea typeface="Cambria Math" panose="02040503050406030204" pitchFamily="18" charset="0"/>
              </a:rPr>
              <a:t>: the </a:t>
            </a:r>
            <a:r>
              <a:rPr lang="cs-CZ" sz="2000" dirty="0" err="1">
                <a:ea typeface="Cambria Math" panose="02040503050406030204" pitchFamily="18" charset="0"/>
              </a:rPr>
              <a:t>monopolist</a:t>
            </a:r>
            <a:r>
              <a:rPr lang="cs-CZ" sz="2000" dirty="0">
                <a:ea typeface="Cambria Math" panose="02040503050406030204" pitchFamily="18" charset="0"/>
              </a:rPr>
              <a:t> </a:t>
            </a:r>
            <a:r>
              <a:rPr lang="cs-CZ" sz="2000" dirty="0" err="1">
                <a:ea typeface="Cambria Math" panose="02040503050406030204" pitchFamily="18" charset="0"/>
              </a:rPr>
              <a:t>gets</a:t>
            </a:r>
            <a:r>
              <a:rPr lang="cs-CZ" sz="2000" dirty="0">
                <a:ea typeface="Cambria Math" panose="02040503050406030204" pitchFamily="18" charset="0"/>
              </a:rPr>
              <a:t> </a:t>
            </a:r>
            <a:r>
              <a:rPr lang="el-GR" sz="2000" dirty="0">
                <a:ea typeface="Cambria Math" panose="02040503050406030204" pitchFamily="18" charset="0"/>
              </a:rPr>
              <a:t>π</a:t>
            </a:r>
            <a:r>
              <a:rPr lang="cs-CZ" sz="2000" baseline="30000" dirty="0">
                <a:ea typeface="Cambria Math" panose="02040503050406030204" pitchFamily="18" charset="0"/>
              </a:rPr>
              <a:t>m</a:t>
            </a:r>
            <a:endParaRPr lang="cs-CZ" sz="2000" dirty="0">
              <a:ea typeface="Cambria Math" panose="02040503050406030204" pitchFamily="18" charset="0"/>
            </a:endParaRPr>
          </a:p>
          <a:p>
            <a:pPr lvl="1"/>
            <a:r>
              <a:rPr lang="en-US" sz="2000" dirty="0"/>
              <a:t>If the incumbent purchases, he gets </a:t>
            </a:r>
            <a:r>
              <a:rPr lang="el-GR" sz="2000" dirty="0">
                <a:ea typeface="Cambria Math" panose="02040503050406030204" pitchFamily="18" charset="0"/>
              </a:rPr>
              <a:t>π</a:t>
            </a:r>
            <a:r>
              <a:rPr lang="cs-CZ" sz="2000" baseline="30000" dirty="0">
                <a:ea typeface="Cambria Math" panose="02040503050406030204" pitchFamily="18" charset="0"/>
              </a:rPr>
              <a:t>m</a:t>
            </a:r>
            <a:r>
              <a:rPr lang="en-US" sz="2000" dirty="0"/>
              <a:t> </a:t>
            </a:r>
            <a:r>
              <a:rPr lang="cs-CZ" sz="2000" dirty="0"/>
              <a:t>(</a:t>
            </a:r>
            <a:r>
              <a:rPr lang="cs-CZ" sz="2000" dirty="0" err="1"/>
              <a:t>we</a:t>
            </a:r>
            <a:r>
              <a:rPr lang="cs-CZ" sz="2000" dirty="0"/>
              <a:t> </a:t>
            </a:r>
            <a:r>
              <a:rPr lang="cs-CZ" sz="2000" dirty="0" err="1"/>
              <a:t>assume</a:t>
            </a:r>
            <a:r>
              <a:rPr lang="cs-CZ" sz="2000" dirty="0"/>
              <a:t> </a:t>
            </a:r>
            <a:r>
              <a:rPr lang="en-US" sz="2000" dirty="0"/>
              <a:t>a strong replacement e</a:t>
            </a:r>
            <a:r>
              <a:rPr lang="cs-CZ" sz="2000" dirty="0"/>
              <a:t>ff</a:t>
            </a:r>
            <a:r>
              <a:rPr lang="en-US" sz="2000" dirty="0" err="1"/>
              <a:t>ect</a:t>
            </a:r>
            <a:r>
              <a:rPr lang="cs-CZ" sz="2000" dirty="0"/>
              <a:t>)</a:t>
            </a:r>
            <a:endParaRPr lang="en-US" sz="2000" dirty="0"/>
          </a:p>
          <a:p>
            <a:pPr lvl="1"/>
            <a:r>
              <a:rPr lang="en-US" sz="2000" dirty="0"/>
              <a:t>If the entrant purchases, entry takes place, and both firms get </a:t>
            </a:r>
            <a:r>
              <a:rPr lang="el-GR" sz="2000" dirty="0">
                <a:ea typeface="Cambria Math" panose="02040503050406030204" pitchFamily="18" charset="0"/>
              </a:rPr>
              <a:t>π</a:t>
            </a:r>
            <a:r>
              <a:rPr lang="cs-CZ" sz="2000" baseline="30000" dirty="0">
                <a:ea typeface="Cambria Math" panose="02040503050406030204" pitchFamily="18" charset="0"/>
              </a:rPr>
              <a:t>d</a:t>
            </a:r>
            <a:endParaRPr lang="en-US" sz="2000" dirty="0"/>
          </a:p>
          <a:p>
            <a:pPr lvl="1"/>
            <a:r>
              <a:rPr lang="cs-CZ" sz="2000" dirty="0"/>
              <a:t>T</a:t>
            </a:r>
            <a:r>
              <a:rPr lang="en-US" sz="2000" dirty="0"/>
              <a:t>he incumbent and the entrant simultaneously submit bids</a:t>
            </a:r>
            <a:r>
              <a:rPr lang="cs-CZ" sz="2000" dirty="0"/>
              <a:t> </a:t>
            </a:r>
            <a:r>
              <a:rPr lang="cs-CZ" sz="2000" dirty="0" err="1"/>
              <a:t>for</a:t>
            </a:r>
            <a:r>
              <a:rPr lang="cs-CZ" sz="2000" dirty="0"/>
              <a:t> the </a:t>
            </a:r>
            <a:r>
              <a:rPr lang="cs-CZ" sz="2000" dirty="0" err="1"/>
              <a:t>innovation</a:t>
            </a:r>
            <a:r>
              <a:rPr lang="cs-CZ" sz="2000" dirty="0"/>
              <a:t>.</a:t>
            </a:r>
          </a:p>
          <a:p>
            <a:r>
              <a:rPr lang="cs-CZ" sz="2000">
                <a:ea typeface="Cambria Math" panose="02040503050406030204" pitchFamily="18" charset="0"/>
              </a:rPr>
              <a:t>Who will bid higher?</a:t>
            </a:r>
          </a:p>
          <a:p>
            <a:pPr lvl="1"/>
            <a:r>
              <a:rPr lang="cs-CZ" sz="2000">
                <a:ea typeface="Cambria Math" panose="02040503050406030204" pitchFamily="18" charset="0"/>
              </a:rPr>
              <a:t>Incumbent: up to </a:t>
            </a:r>
            <a:r>
              <a:rPr lang="el-GR" sz="2000">
                <a:ea typeface="Cambria Math" panose="02040503050406030204" pitchFamily="18" charset="0"/>
              </a:rPr>
              <a:t>π</a:t>
            </a:r>
            <a:r>
              <a:rPr lang="cs-CZ" sz="2000" baseline="30000">
                <a:ea typeface="Cambria Math" panose="02040503050406030204" pitchFamily="18" charset="0"/>
              </a:rPr>
              <a:t>m </a:t>
            </a:r>
            <a:r>
              <a:rPr lang="cs-CZ" sz="2000">
                <a:ea typeface="Cambria Math" panose="02040503050406030204" pitchFamily="18" charset="0"/>
              </a:rPr>
              <a:t>– </a:t>
            </a:r>
            <a:r>
              <a:rPr lang="el-GR" sz="2000">
                <a:ea typeface="Cambria Math" panose="02040503050406030204" pitchFamily="18" charset="0"/>
              </a:rPr>
              <a:t>π</a:t>
            </a:r>
            <a:r>
              <a:rPr lang="cs-CZ" sz="2000" baseline="30000">
                <a:ea typeface="Cambria Math" panose="02040503050406030204" pitchFamily="18" charset="0"/>
              </a:rPr>
              <a:t>d</a:t>
            </a:r>
            <a:endParaRPr lang="cs-CZ" sz="2000">
              <a:ea typeface="Cambria Math" panose="02040503050406030204" pitchFamily="18" charset="0"/>
            </a:endParaRPr>
          </a:p>
          <a:p>
            <a:pPr lvl="1"/>
            <a:r>
              <a:rPr lang="cs-CZ" sz="2000">
                <a:ea typeface="Cambria Math" panose="02040503050406030204" pitchFamily="18" charset="0"/>
              </a:rPr>
              <a:t>Entrant: up to </a:t>
            </a:r>
            <a:r>
              <a:rPr lang="el-GR" sz="2000">
                <a:ea typeface="Cambria Math" panose="02040503050406030204" pitchFamily="18" charset="0"/>
              </a:rPr>
              <a:t>π</a:t>
            </a:r>
            <a:r>
              <a:rPr lang="cs-CZ" sz="2000" baseline="30000">
                <a:ea typeface="Cambria Math" panose="02040503050406030204" pitchFamily="18" charset="0"/>
              </a:rPr>
              <a:t>d</a:t>
            </a:r>
          </a:p>
          <a:p>
            <a:pPr lvl="1"/>
            <a:r>
              <a:rPr lang="cs-CZ" sz="2000">
                <a:ea typeface="Cambria Math" panose="02040503050406030204" pitchFamily="18" charset="0"/>
                <a:sym typeface="Wingdings" panose="05000000000000000000" pitchFamily="2" charset="2"/>
              </a:rPr>
              <a:t>The incumbent will innovate iff </a:t>
            </a:r>
            <a:r>
              <a:rPr lang="el-GR" sz="2000">
                <a:ea typeface="Cambria Math" panose="02040503050406030204" pitchFamily="18" charset="0"/>
              </a:rPr>
              <a:t>π</a:t>
            </a:r>
            <a:r>
              <a:rPr lang="cs-CZ" sz="2000" baseline="30000">
                <a:ea typeface="Cambria Math" panose="02040503050406030204" pitchFamily="18" charset="0"/>
              </a:rPr>
              <a:t>m</a:t>
            </a:r>
            <a:r>
              <a:rPr lang="cs-CZ" sz="2000">
                <a:ea typeface="Cambria Math" panose="02040503050406030204" pitchFamily="18" charset="0"/>
              </a:rPr>
              <a:t> &gt; 2</a:t>
            </a:r>
            <a:r>
              <a:rPr lang="el-GR" sz="2000">
                <a:ea typeface="Cambria Math" panose="02040503050406030204" pitchFamily="18" charset="0"/>
              </a:rPr>
              <a:t>π</a:t>
            </a:r>
            <a:r>
              <a:rPr lang="cs-CZ" sz="2000" baseline="30000">
                <a:ea typeface="Cambria Math" panose="02040503050406030204" pitchFamily="18" charset="0"/>
              </a:rPr>
              <a:t>d</a:t>
            </a:r>
          </a:p>
          <a:p>
            <a:pPr lvl="1"/>
            <a:r>
              <a:rPr lang="el-GR" sz="2000">
                <a:ea typeface="Cambria Math" panose="02040503050406030204" pitchFamily="18" charset="0"/>
              </a:rPr>
              <a:t>π</a:t>
            </a:r>
            <a:r>
              <a:rPr lang="cs-CZ" sz="2000" baseline="30000">
                <a:ea typeface="Cambria Math" panose="02040503050406030204" pitchFamily="18" charset="0"/>
              </a:rPr>
              <a:t>m</a:t>
            </a:r>
            <a:r>
              <a:rPr lang="cs-CZ" sz="2000">
                <a:ea typeface="Cambria Math" panose="02040503050406030204" pitchFamily="18" charset="0"/>
              </a:rPr>
              <a:t> &gt; 2</a:t>
            </a:r>
            <a:r>
              <a:rPr lang="el-GR" sz="2000">
                <a:ea typeface="Cambria Math" panose="02040503050406030204" pitchFamily="18" charset="0"/>
              </a:rPr>
              <a:t>π</a:t>
            </a:r>
            <a:r>
              <a:rPr lang="cs-CZ" sz="2000" baseline="30000">
                <a:ea typeface="Cambria Math" panose="02040503050406030204" pitchFamily="18" charset="0"/>
              </a:rPr>
              <a:t>d </a:t>
            </a:r>
            <a:r>
              <a:rPr lang="cs-CZ" sz="2000">
                <a:ea typeface="Cambria Math" panose="02040503050406030204" pitchFamily="18" charset="0"/>
              </a:rPr>
              <a:t>always holds with homogenous products and linear costs (</a:t>
            </a:r>
            <a:r>
              <a:rPr lang="el-GR" sz="2000">
                <a:ea typeface="Cambria Math" panose="02040503050406030204" pitchFamily="18" charset="0"/>
              </a:rPr>
              <a:t>π</a:t>
            </a:r>
            <a:r>
              <a:rPr lang="cs-CZ" sz="2000" baseline="30000">
                <a:ea typeface="Cambria Math" panose="02040503050406030204" pitchFamily="18" charset="0"/>
              </a:rPr>
              <a:t>m</a:t>
            </a:r>
            <a:r>
              <a:rPr lang="cs-CZ" sz="2000">
                <a:ea typeface="Cambria Math" panose="02040503050406030204" pitchFamily="18" charset="0"/>
              </a:rPr>
              <a:t> &gt; 2</a:t>
            </a:r>
            <a:r>
              <a:rPr lang="el-GR" sz="2000">
                <a:ea typeface="Cambria Math" panose="02040503050406030204" pitchFamily="18" charset="0"/>
              </a:rPr>
              <a:t>π</a:t>
            </a:r>
            <a:r>
              <a:rPr lang="cs-CZ" sz="2000" baseline="30000">
                <a:ea typeface="Cambria Math" panose="02040503050406030204" pitchFamily="18" charset="0"/>
              </a:rPr>
              <a:t>d</a:t>
            </a:r>
            <a:r>
              <a:rPr lang="cs-CZ" sz="2000">
                <a:ea typeface="Cambria Math" panose="02040503050406030204" pitchFamily="18" charset="0"/>
              </a:rPr>
              <a:t> might not hold if products very heterogenous and the entrant brings a lot of new customers</a:t>
            </a:r>
            <a:endParaRPr lang="cs-CZ" sz="1800">
              <a:ea typeface="Cambria Math" panose="02040503050406030204" pitchFamily="18" charset="0"/>
            </a:endParaRPr>
          </a:p>
          <a:p>
            <a:r>
              <a:rPr lang="cs-CZ" sz="2000">
                <a:ea typeface="Cambria Math" panose="02040503050406030204" pitchFamily="18" charset="0"/>
              </a:rPr>
              <a:t>SUMMARY: The incumbent has stronger incentives to innovate in order to protect its monopoly power </a:t>
            </a:r>
            <a:r>
              <a:rPr lang="cs-CZ" sz="2000">
                <a:ea typeface="Cambria Math" panose="02040503050406030204" pitchFamily="18" charset="0"/>
                <a:sym typeface="Wingdings" panose="05000000000000000000" pitchFamily="2" charset="2"/>
              </a:rPr>
              <a:t> </a:t>
            </a:r>
            <a:r>
              <a:rPr lang="cs-CZ" sz="2000" b="1">
                <a:solidFill>
                  <a:srgbClr val="FF0000"/>
                </a:solidFill>
                <a:ea typeface="Cambria Math" panose="02040503050406030204" pitchFamily="18" charset="0"/>
                <a:sym typeface="Wingdings" panose="05000000000000000000" pitchFamily="2" charset="2"/>
              </a:rPr>
              <a:t>the efficiency effect</a:t>
            </a:r>
            <a:endParaRPr lang="cs-CZ" sz="2000" b="1" dirty="0">
              <a:solidFill>
                <a:srgbClr val="FF0000"/>
              </a:solidFill>
              <a:ea typeface="Cambria Math" panose="02040503050406030204" pitchFamily="18" charset="0"/>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Threa</a:t>
            </a:r>
            <a:r>
              <a:rPr lang="en-GB" dirty="0"/>
              <a:t>t</a:t>
            </a:r>
            <a:r>
              <a:rPr lang="cs-CZ" dirty="0"/>
              <a:t> of </a:t>
            </a:r>
            <a:r>
              <a:rPr lang="cs-CZ" dirty="0" err="1"/>
              <a:t>entry</a:t>
            </a:r>
            <a:r>
              <a:rPr lang="en-US" dirty="0"/>
              <a:t> and incentives to innovate</a:t>
            </a:r>
            <a:endParaRPr lang="cs-CZ" dirty="0"/>
          </a:p>
        </p:txBody>
      </p:sp>
    </p:spTree>
    <p:extLst>
      <p:ext uri="{BB962C8B-B14F-4D97-AF65-F5344CB8AC3E}">
        <p14:creationId xmlns:p14="http://schemas.microsoft.com/office/powerpoint/2010/main" val="18821983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Autofit/>
          </a:bodyPr>
          <a:lstStyle/>
          <a:p>
            <a:r>
              <a:rPr lang="cs-CZ" sz="2000" b="1" dirty="0" err="1">
                <a:ea typeface="Cambria Math" panose="02040503050406030204" pitchFamily="18" charset="0"/>
              </a:rPr>
              <a:t>Application</a:t>
            </a:r>
            <a:r>
              <a:rPr lang="cs-CZ" sz="2000" b="1" dirty="0">
                <a:ea typeface="Cambria Math" panose="02040503050406030204" pitchFamily="18" charset="0"/>
              </a:rPr>
              <a:t> 1: </a:t>
            </a:r>
            <a:r>
              <a:rPr lang="cs-CZ" sz="2000" b="1" dirty="0" err="1">
                <a:ea typeface="Cambria Math" panose="02040503050406030204" pitchFamily="18" charset="0"/>
              </a:rPr>
              <a:t>Blocking</a:t>
            </a:r>
            <a:r>
              <a:rPr lang="cs-CZ" sz="2000" b="1" dirty="0">
                <a:ea typeface="Cambria Math" panose="02040503050406030204" pitchFamily="18" charset="0"/>
              </a:rPr>
              <a:t> </a:t>
            </a:r>
            <a:r>
              <a:rPr lang="cs-CZ" sz="2000" b="1" dirty="0" err="1">
                <a:ea typeface="Cambria Math" panose="02040503050406030204" pitchFamily="18" charset="0"/>
              </a:rPr>
              <a:t>patents</a:t>
            </a:r>
            <a:endParaRPr lang="cs-CZ" sz="2000" b="1" dirty="0">
              <a:ea typeface="Cambria Math" panose="02040503050406030204" pitchFamily="18" charset="0"/>
            </a:endParaRPr>
          </a:p>
          <a:p>
            <a:pPr lvl="1"/>
            <a:r>
              <a:rPr lang="cs-CZ" sz="2000" dirty="0" err="1">
                <a:ea typeface="Cambria Math" panose="02040503050406030204" pitchFamily="18" charset="0"/>
              </a:rPr>
              <a:t>Firms</a:t>
            </a:r>
            <a:r>
              <a:rPr lang="cs-CZ" sz="2000" dirty="0">
                <a:ea typeface="Cambria Math" panose="02040503050406030204" pitchFamily="18" charset="0"/>
              </a:rPr>
              <a:t> </a:t>
            </a:r>
            <a:r>
              <a:rPr lang="cs-CZ" sz="2000" dirty="0" err="1">
                <a:ea typeface="Cambria Math" panose="02040503050406030204" pitchFamily="18" charset="0"/>
              </a:rPr>
              <a:t>amass</a:t>
            </a:r>
            <a:r>
              <a:rPr lang="cs-CZ" sz="2000" dirty="0">
                <a:ea typeface="Cambria Math" panose="02040503050406030204" pitchFamily="18" charset="0"/>
              </a:rPr>
              <a:t> a </a:t>
            </a:r>
            <a:r>
              <a:rPr lang="cs-CZ" sz="2000" dirty="0" err="1">
                <a:ea typeface="Cambria Math" panose="02040503050406030204" pitchFamily="18" charset="0"/>
              </a:rPr>
              <a:t>huge</a:t>
            </a:r>
            <a:r>
              <a:rPr lang="cs-CZ" sz="2000" dirty="0">
                <a:ea typeface="Cambria Math" panose="02040503050406030204" pitchFamily="18" charset="0"/>
              </a:rPr>
              <a:t> </a:t>
            </a:r>
            <a:r>
              <a:rPr lang="cs-CZ" sz="2000" dirty="0" err="1">
                <a:ea typeface="Cambria Math" panose="02040503050406030204" pitchFamily="18" charset="0"/>
              </a:rPr>
              <a:t>number</a:t>
            </a:r>
            <a:r>
              <a:rPr lang="cs-CZ" sz="2000" dirty="0">
                <a:ea typeface="Cambria Math" panose="02040503050406030204" pitchFamily="18" charset="0"/>
              </a:rPr>
              <a:t> of </a:t>
            </a:r>
            <a:r>
              <a:rPr lang="cs-CZ" sz="2000" dirty="0" err="1">
                <a:ea typeface="Cambria Math" panose="02040503050406030204" pitchFamily="18" charset="0"/>
              </a:rPr>
              <a:t>patents</a:t>
            </a:r>
            <a:r>
              <a:rPr lang="cs-CZ" sz="2000" dirty="0">
                <a:ea typeface="Cambria Math" panose="02040503050406030204" pitchFamily="18" charset="0"/>
              </a:rPr>
              <a:t>, many of </a:t>
            </a:r>
            <a:r>
              <a:rPr lang="cs-CZ" sz="2000" dirty="0" err="1">
                <a:ea typeface="Cambria Math" panose="02040503050406030204" pitchFamily="18" charset="0"/>
              </a:rPr>
              <a:t>which</a:t>
            </a:r>
            <a:r>
              <a:rPr lang="cs-CZ" sz="2000" dirty="0">
                <a:ea typeface="Cambria Math" panose="02040503050406030204" pitchFamily="18" charset="0"/>
              </a:rPr>
              <a:t> </a:t>
            </a:r>
            <a:r>
              <a:rPr lang="cs-CZ" sz="2000" dirty="0" err="1">
                <a:ea typeface="Cambria Math" panose="02040503050406030204" pitchFamily="18" charset="0"/>
              </a:rPr>
              <a:t>they</a:t>
            </a:r>
            <a:r>
              <a:rPr lang="cs-CZ" sz="2000" dirty="0">
                <a:ea typeface="Cambria Math" panose="02040503050406030204" pitchFamily="18" charset="0"/>
              </a:rPr>
              <a:t> </a:t>
            </a:r>
            <a:r>
              <a:rPr lang="cs-CZ" sz="2000" dirty="0" err="1">
                <a:ea typeface="Cambria Math" panose="02040503050406030204" pitchFamily="18" charset="0"/>
              </a:rPr>
              <a:t>don‘t</a:t>
            </a:r>
            <a:r>
              <a:rPr lang="cs-CZ" sz="2000" dirty="0">
                <a:ea typeface="Cambria Math" panose="02040503050406030204" pitchFamily="18" charset="0"/>
              </a:rPr>
              <a:t> use</a:t>
            </a:r>
          </a:p>
          <a:p>
            <a:pPr lvl="1"/>
            <a:r>
              <a:rPr lang="cs-CZ" sz="2000" dirty="0" err="1">
                <a:ea typeface="Cambria Math" panose="02040503050406030204" pitchFamily="18" charset="0"/>
              </a:rPr>
              <a:t>One</a:t>
            </a:r>
            <a:r>
              <a:rPr lang="cs-CZ" sz="2000" dirty="0">
                <a:ea typeface="Cambria Math" panose="02040503050406030204" pitchFamily="18" charset="0"/>
              </a:rPr>
              <a:t> </a:t>
            </a:r>
            <a:r>
              <a:rPr lang="cs-CZ" sz="2000" dirty="0" err="1">
                <a:ea typeface="Cambria Math" panose="02040503050406030204" pitchFamily="18" charset="0"/>
              </a:rPr>
              <a:t>explanation</a:t>
            </a:r>
            <a:r>
              <a:rPr lang="cs-CZ" sz="2000" dirty="0">
                <a:ea typeface="Cambria Math" panose="02040503050406030204" pitchFamily="18" charset="0"/>
              </a:rPr>
              <a:t> </a:t>
            </a:r>
            <a:r>
              <a:rPr lang="cs-CZ" sz="2000" dirty="0" err="1">
                <a:ea typeface="Cambria Math" panose="02040503050406030204" pitchFamily="18" charset="0"/>
              </a:rPr>
              <a:t>is</a:t>
            </a:r>
            <a:r>
              <a:rPr lang="cs-CZ" sz="2000" dirty="0">
                <a:ea typeface="Cambria Math" panose="02040503050406030204" pitchFamily="18" charset="0"/>
              </a:rPr>
              <a:t> </a:t>
            </a:r>
            <a:r>
              <a:rPr lang="cs-CZ" sz="2000" dirty="0" err="1">
                <a:ea typeface="Cambria Math" panose="02040503050406030204" pitchFamily="18" charset="0"/>
              </a:rPr>
              <a:t>that</a:t>
            </a:r>
            <a:r>
              <a:rPr lang="cs-CZ" sz="2000" dirty="0">
                <a:ea typeface="Cambria Math" panose="02040503050406030204" pitchFamily="18" charset="0"/>
              </a:rPr>
              <a:t> </a:t>
            </a:r>
            <a:r>
              <a:rPr lang="cs-CZ" sz="2000" dirty="0" err="1">
                <a:ea typeface="Cambria Math" panose="02040503050406030204" pitchFamily="18" charset="0"/>
              </a:rPr>
              <a:t>this</a:t>
            </a:r>
            <a:r>
              <a:rPr lang="cs-CZ" sz="2000" dirty="0">
                <a:ea typeface="Cambria Math" panose="02040503050406030204" pitchFamily="18" charset="0"/>
              </a:rPr>
              <a:t> </a:t>
            </a:r>
            <a:r>
              <a:rPr lang="cs-CZ" sz="2000" dirty="0" err="1">
                <a:ea typeface="Cambria Math" panose="02040503050406030204" pitchFamily="18" charset="0"/>
              </a:rPr>
              <a:t>is</a:t>
            </a:r>
            <a:r>
              <a:rPr lang="cs-CZ" sz="2000" dirty="0">
                <a:ea typeface="Cambria Math" panose="02040503050406030204" pitchFamily="18" charset="0"/>
              </a:rPr>
              <a:t> to make </a:t>
            </a:r>
            <a:r>
              <a:rPr lang="cs-CZ" sz="2000" err="1">
                <a:ea typeface="Cambria Math" panose="02040503050406030204" pitchFamily="18" charset="0"/>
              </a:rPr>
              <a:t>entry</a:t>
            </a:r>
            <a:r>
              <a:rPr lang="cs-CZ" sz="2000">
                <a:ea typeface="Cambria Math" panose="02040503050406030204" pitchFamily="18" charset="0"/>
              </a:rPr>
              <a:t> difficult</a:t>
            </a:r>
            <a:endParaRPr lang="cs-CZ" sz="2000" dirty="0">
              <a:ea typeface="Cambria Math" panose="02040503050406030204" pitchFamily="18" charset="0"/>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Threa</a:t>
            </a:r>
            <a:r>
              <a:rPr lang="en-GB" dirty="0"/>
              <a:t>t</a:t>
            </a:r>
            <a:r>
              <a:rPr lang="cs-CZ" dirty="0"/>
              <a:t> of </a:t>
            </a:r>
            <a:r>
              <a:rPr lang="cs-CZ" dirty="0" err="1"/>
              <a:t>entry</a:t>
            </a:r>
            <a:r>
              <a:rPr lang="en-US" dirty="0"/>
              <a:t> and incentives to innovate</a:t>
            </a:r>
            <a:endParaRPr lang="cs-CZ" dirty="0"/>
          </a:p>
        </p:txBody>
      </p:sp>
      <p:pic>
        <p:nvPicPr>
          <p:cNvPr id="5124" name="Picture 4" descr="Steel Medieval Shield Metallic Shield Isolated On White Background 3d  Rendering Stock Photo - Download Image Now - iStock">
            <a:extLst>
              <a:ext uri="{FF2B5EF4-FFF2-40B4-BE49-F238E27FC236}">
                <a16:creationId xmlns:a16="http://schemas.microsoft.com/office/drawing/2014/main" id="{ABB5F08E-5C08-4B32-9BC8-5C27D3D89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350" y="2885302"/>
            <a:ext cx="3458347" cy="3458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2449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Autofit/>
          </a:bodyPr>
          <a:lstStyle/>
          <a:p>
            <a:r>
              <a:rPr lang="cs-CZ" sz="2000" b="1">
                <a:ea typeface="Cambria Math" panose="02040503050406030204" pitchFamily="18" charset="0"/>
              </a:rPr>
              <a:t>Application </a:t>
            </a:r>
            <a:r>
              <a:rPr lang="cs-CZ" sz="2000" b="1" dirty="0">
                <a:ea typeface="Cambria Math" panose="02040503050406030204" pitchFamily="18" charset="0"/>
              </a:rPr>
              <a:t>2: </a:t>
            </a:r>
            <a:r>
              <a:rPr lang="cs-CZ" sz="2000" b="1" dirty="0" err="1">
                <a:ea typeface="Cambria Math" panose="02040503050406030204" pitchFamily="18" charset="0"/>
              </a:rPr>
              <a:t>Pay-for-delay</a:t>
            </a:r>
            <a:r>
              <a:rPr lang="cs-CZ" sz="2000" b="1" dirty="0">
                <a:ea typeface="Cambria Math" panose="02040503050406030204" pitchFamily="18" charset="0"/>
              </a:rPr>
              <a:t> </a:t>
            </a:r>
            <a:r>
              <a:rPr lang="cs-CZ" sz="2000" b="1" dirty="0" err="1">
                <a:ea typeface="Cambria Math" panose="02040503050406030204" pitchFamily="18" charset="0"/>
              </a:rPr>
              <a:t>agreements</a:t>
            </a:r>
            <a:endParaRPr lang="cs-CZ" sz="2000" b="1" dirty="0">
              <a:ea typeface="Cambria Math" panose="02040503050406030204" pitchFamily="18" charset="0"/>
            </a:endParaRPr>
          </a:p>
          <a:p>
            <a:pPr lvl="1"/>
            <a:r>
              <a:rPr lang="cs-CZ" sz="2000" dirty="0" err="1"/>
              <a:t>Common</a:t>
            </a:r>
            <a:r>
              <a:rPr lang="cs-CZ" sz="2000" dirty="0"/>
              <a:t> in </a:t>
            </a:r>
            <a:r>
              <a:rPr lang="cs-CZ" sz="2000" dirty="0" err="1"/>
              <a:t>pharmaceuticals</a:t>
            </a:r>
            <a:endParaRPr lang="cs-CZ" sz="2000" dirty="0"/>
          </a:p>
          <a:p>
            <a:pPr lvl="1"/>
            <a:r>
              <a:rPr lang="cs-CZ" sz="2000" dirty="0" err="1"/>
              <a:t>Drug</a:t>
            </a:r>
            <a:r>
              <a:rPr lang="cs-CZ" sz="2000" dirty="0"/>
              <a:t> </a:t>
            </a:r>
            <a:r>
              <a:rPr lang="cs-CZ" sz="2000" dirty="0" err="1"/>
              <a:t>makers</a:t>
            </a:r>
            <a:r>
              <a:rPr lang="cs-CZ" sz="2000" dirty="0"/>
              <a:t> </a:t>
            </a:r>
            <a:r>
              <a:rPr lang="cs-CZ" sz="2000" dirty="0" err="1"/>
              <a:t>pay</a:t>
            </a:r>
            <a:r>
              <a:rPr lang="cs-CZ" sz="2000" dirty="0"/>
              <a:t> </a:t>
            </a:r>
            <a:r>
              <a:rPr lang="cs-CZ" sz="2000" dirty="0" err="1"/>
              <a:t>generics</a:t>
            </a:r>
            <a:r>
              <a:rPr lang="cs-CZ" sz="2000" dirty="0"/>
              <a:t> </a:t>
            </a:r>
            <a:r>
              <a:rPr lang="cs-CZ" sz="2000" dirty="0" err="1"/>
              <a:t>manufacturer</a:t>
            </a:r>
            <a:r>
              <a:rPr lang="cs-CZ" sz="2000" dirty="0"/>
              <a:t> to </a:t>
            </a:r>
            <a:r>
              <a:rPr lang="cs-CZ" sz="2000" dirty="0" err="1"/>
              <a:t>delay</a:t>
            </a:r>
            <a:r>
              <a:rPr lang="cs-CZ" sz="2000" dirty="0"/>
              <a:t> market </a:t>
            </a:r>
            <a:r>
              <a:rPr lang="cs-CZ" sz="2000" dirty="0" err="1"/>
              <a:t>entry</a:t>
            </a:r>
            <a:endParaRPr lang="cs-CZ" sz="2000" dirty="0"/>
          </a:p>
          <a:p>
            <a:pPr lvl="1"/>
            <a:r>
              <a:rPr lang="cs-CZ" sz="2000" dirty="0"/>
              <a:t>The </a:t>
            </a:r>
            <a:r>
              <a:rPr lang="cs-CZ" sz="2000" i="1" dirty="0" err="1"/>
              <a:t>efficiency</a:t>
            </a:r>
            <a:r>
              <a:rPr lang="cs-CZ" sz="2000" i="1" dirty="0"/>
              <a:t> effect </a:t>
            </a:r>
            <a:r>
              <a:rPr lang="cs-CZ" sz="2000" dirty="0" err="1"/>
              <a:t>explains</a:t>
            </a:r>
            <a:r>
              <a:rPr lang="cs-CZ" sz="2000" dirty="0"/>
              <a:t> </a:t>
            </a:r>
            <a:r>
              <a:rPr lang="cs-CZ" sz="2000" dirty="0" err="1"/>
              <a:t>why</a:t>
            </a:r>
            <a:r>
              <a:rPr lang="cs-CZ" sz="2000" dirty="0"/>
              <a:t> </a:t>
            </a:r>
            <a:r>
              <a:rPr lang="cs-CZ" sz="2000" dirty="0" err="1"/>
              <a:t>this</a:t>
            </a:r>
            <a:r>
              <a:rPr lang="cs-CZ" sz="2000" dirty="0"/>
              <a:t> </a:t>
            </a:r>
            <a:r>
              <a:rPr lang="cs-CZ" sz="2000" dirty="0" err="1"/>
              <a:t>is</a:t>
            </a:r>
            <a:r>
              <a:rPr lang="cs-CZ" sz="2000" dirty="0"/>
              <a:t> </a:t>
            </a:r>
            <a:r>
              <a:rPr lang="cs-CZ" sz="2000" dirty="0" err="1"/>
              <a:t>rational</a:t>
            </a:r>
            <a:r>
              <a:rPr lang="cs-CZ" sz="2000" dirty="0"/>
              <a:t> </a:t>
            </a:r>
            <a:r>
              <a:rPr lang="cs-CZ" sz="2000" dirty="0" err="1"/>
              <a:t>for</a:t>
            </a:r>
            <a:r>
              <a:rPr lang="cs-CZ" sz="2000" dirty="0"/>
              <a:t> </a:t>
            </a:r>
            <a:r>
              <a:rPr lang="cs-CZ" sz="2000" dirty="0" err="1"/>
              <a:t>both</a:t>
            </a:r>
            <a:r>
              <a:rPr lang="cs-CZ" sz="2000" dirty="0"/>
              <a:t> </a:t>
            </a:r>
            <a:r>
              <a:rPr lang="cs-CZ" sz="2000" dirty="0" err="1"/>
              <a:t>parties</a:t>
            </a:r>
            <a:endParaRPr lang="en-US" sz="2000"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Threa</a:t>
            </a:r>
            <a:r>
              <a:rPr lang="en-GB" dirty="0"/>
              <a:t>t</a:t>
            </a:r>
            <a:r>
              <a:rPr lang="cs-CZ" dirty="0"/>
              <a:t> of </a:t>
            </a:r>
            <a:r>
              <a:rPr lang="cs-CZ" dirty="0" err="1"/>
              <a:t>entry</a:t>
            </a:r>
            <a:r>
              <a:rPr lang="en-US" dirty="0"/>
              <a:t> and incentives to innovate</a:t>
            </a:r>
            <a:endParaRPr lang="cs-CZ" dirty="0"/>
          </a:p>
        </p:txBody>
      </p:sp>
      <p:pic>
        <p:nvPicPr>
          <p:cNvPr id="5122" name="Picture 2" descr="Antitrust: Commission fines Teva and Cephalon €60.5 million">
            <a:extLst>
              <a:ext uri="{FF2B5EF4-FFF2-40B4-BE49-F238E27FC236}">
                <a16:creationId xmlns:a16="http://schemas.microsoft.com/office/drawing/2014/main" id="{1919BEB9-262E-4D64-96B1-7AD654ADF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043" y="3049995"/>
            <a:ext cx="6713838" cy="3808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01959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2105093"/>
            <a:ext cx="11100956" cy="4604091"/>
          </a:xfrm>
        </p:spPr>
        <p:txBody>
          <a:bodyPr>
            <a:noAutofit/>
          </a:bodyPr>
          <a:lstStyle/>
          <a:p>
            <a:r>
              <a:rPr lang="cs-CZ" sz="2400" dirty="0" err="1"/>
              <a:t>An</a:t>
            </a:r>
            <a:r>
              <a:rPr lang="cs-CZ" sz="2400" dirty="0"/>
              <a:t> </a:t>
            </a:r>
            <a:r>
              <a:rPr lang="cs-CZ" sz="2400" dirty="0" err="1"/>
              <a:t>innovation</a:t>
            </a:r>
            <a:r>
              <a:rPr lang="cs-CZ" sz="2400" dirty="0"/>
              <a:t> </a:t>
            </a:r>
            <a:r>
              <a:rPr lang="cs-CZ" sz="2400" dirty="0" err="1"/>
              <a:t>reduces</a:t>
            </a:r>
            <a:r>
              <a:rPr lang="cs-CZ" sz="2400" dirty="0"/>
              <a:t> the </a:t>
            </a:r>
            <a:r>
              <a:rPr lang="cs-CZ" sz="2400" dirty="0" err="1"/>
              <a:t>marginal</a:t>
            </a:r>
            <a:r>
              <a:rPr lang="cs-CZ" sz="2400" dirty="0"/>
              <a:t> </a:t>
            </a:r>
            <a:r>
              <a:rPr lang="cs-CZ" sz="2400" dirty="0" err="1"/>
              <a:t>costs</a:t>
            </a:r>
            <a:r>
              <a:rPr lang="cs-CZ" sz="2400" dirty="0"/>
              <a:t> of </a:t>
            </a:r>
            <a:r>
              <a:rPr lang="cs-CZ" sz="2400" dirty="0" err="1"/>
              <a:t>making</a:t>
            </a:r>
            <a:r>
              <a:rPr lang="cs-CZ" sz="2400" dirty="0"/>
              <a:t> </a:t>
            </a:r>
            <a:r>
              <a:rPr lang="cs-CZ" sz="2400" dirty="0" err="1"/>
              <a:t>trucks</a:t>
            </a:r>
            <a:r>
              <a:rPr lang="cs-CZ" sz="2400" dirty="0"/>
              <a:t> </a:t>
            </a:r>
            <a:r>
              <a:rPr lang="cs-CZ" sz="2400" dirty="0" err="1"/>
              <a:t>from</a:t>
            </a:r>
            <a:r>
              <a:rPr lang="cs-CZ" sz="2400" dirty="0"/>
              <a:t> 70 to 60</a:t>
            </a:r>
          </a:p>
          <a:p>
            <a:r>
              <a:rPr lang="cs-CZ" sz="2400" dirty="0"/>
              <a:t>Inverse </a:t>
            </a:r>
            <a:r>
              <a:rPr lang="cs-CZ" sz="2400" dirty="0" err="1"/>
              <a:t>demand</a:t>
            </a:r>
            <a:r>
              <a:rPr lang="cs-CZ" sz="2400" dirty="0"/>
              <a:t> </a:t>
            </a:r>
            <a:r>
              <a:rPr lang="cs-CZ" sz="2400" dirty="0" err="1"/>
              <a:t>for</a:t>
            </a:r>
            <a:r>
              <a:rPr lang="cs-CZ" sz="2400" dirty="0"/>
              <a:t> </a:t>
            </a:r>
            <a:r>
              <a:rPr lang="cs-CZ" sz="2400" dirty="0" err="1"/>
              <a:t>trucks</a:t>
            </a:r>
            <a:r>
              <a:rPr lang="cs-CZ" sz="2400" dirty="0"/>
              <a:t> </a:t>
            </a:r>
            <a:r>
              <a:rPr lang="cs-CZ" sz="2400" dirty="0" err="1"/>
              <a:t>is</a:t>
            </a:r>
            <a:r>
              <a:rPr lang="cs-CZ" sz="2400" dirty="0"/>
              <a:t> p = 100 – q </a:t>
            </a:r>
          </a:p>
          <a:p>
            <a:pPr marL="514350" indent="-514350">
              <a:buFont typeface="+mj-lt"/>
              <a:buAutoNum type="arabicPeriod"/>
            </a:pPr>
            <a:r>
              <a:rPr lang="cs-CZ" sz="2400" dirty="0" err="1"/>
              <a:t>Confirm</a:t>
            </a:r>
            <a:r>
              <a:rPr lang="cs-CZ" sz="2400" dirty="0"/>
              <a:t> </a:t>
            </a:r>
            <a:r>
              <a:rPr lang="cs-CZ" sz="2400" dirty="0" err="1"/>
              <a:t>innovation</a:t>
            </a:r>
            <a:r>
              <a:rPr lang="cs-CZ" sz="2400" dirty="0"/>
              <a:t> non-</a:t>
            </a:r>
            <a:r>
              <a:rPr lang="cs-CZ" sz="2400" dirty="0" err="1"/>
              <a:t>drastic</a:t>
            </a:r>
            <a:r>
              <a:rPr lang="cs-CZ" sz="2400" dirty="0"/>
              <a:t> (</a:t>
            </a:r>
            <a:r>
              <a:rPr lang="cs-CZ" sz="2400" dirty="0" err="1"/>
              <a:t>unless</a:t>
            </a:r>
            <a:r>
              <a:rPr lang="cs-CZ" sz="2400" dirty="0"/>
              <a:t> </a:t>
            </a:r>
            <a:r>
              <a:rPr lang="cs-CZ" sz="2400" dirty="0" err="1"/>
              <a:t>it</a:t>
            </a:r>
            <a:r>
              <a:rPr lang="cs-CZ" sz="2400" dirty="0"/>
              <a:t> </a:t>
            </a:r>
            <a:r>
              <a:rPr lang="cs-CZ" sz="2400" dirty="0" err="1"/>
              <a:t>reduces</a:t>
            </a:r>
            <a:r>
              <a:rPr lang="cs-CZ" sz="2400" dirty="0"/>
              <a:t> MC </a:t>
            </a:r>
            <a:r>
              <a:rPr lang="cs-CZ" sz="2400" dirty="0" err="1"/>
              <a:t>below</a:t>
            </a:r>
            <a:r>
              <a:rPr lang="cs-CZ" sz="2400" dirty="0"/>
              <a:t> 40)</a:t>
            </a:r>
          </a:p>
          <a:p>
            <a:pPr marL="514350" indent="-514350">
              <a:buFont typeface="+mj-lt"/>
              <a:buAutoNum type="arabicPeriod"/>
            </a:pPr>
            <a:r>
              <a:rPr lang="cs-CZ" sz="2400" dirty="0" err="1"/>
              <a:t>How</a:t>
            </a:r>
            <a:r>
              <a:rPr lang="cs-CZ" sz="2400" dirty="0"/>
              <a:t> much </a:t>
            </a:r>
            <a:r>
              <a:rPr lang="cs-CZ" sz="2400" dirty="0" err="1"/>
              <a:t>would</a:t>
            </a:r>
            <a:r>
              <a:rPr lang="cs-CZ" sz="2400" dirty="0"/>
              <a:t> a </a:t>
            </a:r>
            <a:r>
              <a:rPr lang="cs-CZ" sz="2400" b="1" dirty="0"/>
              <a:t>monopoly</a:t>
            </a:r>
            <a:r>
              <a:rPr lang="cs-CZ" sz="2400" dirty="0"/>
              <a:t> </a:t>
            </a:r>
            <a:r>
              <a:rPr lang="cs-CZ" sz="2400" dirty="0" err="1"/>
              <a:t>be</a:t>
            </a:r>
            <a:r>
              <a:rPr lang="cs-CZ" sz="2400" dirty="0"/>
              <a:t> </a:t>
            </a:r>
            <a:r>
              <a:rPr lang="cs-CZ" sz="2400" dirty="0" err="1"/>
              <a:t>willing</a:t>
            </a:r>
            <a:r>
              <a:rPr lang="cs-CZ" sz="2400" dirty="0"/>
              <a:t> to </a:t>
            </a:r>
            <a:r>
              <a:rPr lang="cs-CZ" sz="2400" dirty="0" err="1"/>
              <a:t>pay</a:t>
            </a:r>
            <a:r>
              <a:rPr lang="cs-CZ" sz="2400" dirty="0"/>
              <a:t> </a:t>
            </a:r>
            <a:r>
              <a:rPr lang="cs-CZ" sz="2400" dirty="0" err="1"/>
              <a:t>for</a:t>
            </a:r>
            <a:r>
              <a:rPr lang="cs-CZ" sz="2400" dirty="0"/>
              <a:t> the </a:t>
            </a:r>
            <a:r>
              <a:rPr lang="cs-CZ" sz="2400" dirty="0" err="1"/>
              <a:t>innovation</a:t>
            </a:r>
            <a:r>
              <a:rPr lang="cs-CZ" sz="2400" dirty="0"/>
              <a:t>?</a:t>
            </a:r>
          </a:p>
          <a:p>
            <a:pPr marL="514350" indent="-514350">
              <a:buFont typeface="+mj-lt"/>
              <a:buAutoNum type="arabicPeriod"/>
            </a:pPr>
            <a:r>
              <a:rPr lang="cs-CZ" sz="2400" dirty="0" err="1"/>
              <a:t>How</a:t>
            </a:r>
            <a:r>
              <a:rPr lang="cs-CZ" sz="2400" dirty="0"/>
              <a:t> much </a:t>
            </a:r>
            <a:r>
              <a:rPr lang="cs-CZ" sz="2400" dirty="0" err="1"/>
              <a:t>would</a:t>
            </a:r>
            <a:r>
              <a:rPr lang="cs-CZ" sz="2400" dirty="0"/>
              <a:t> a </a:t>
            </a:r>
            <a:r>
              <a:rPr lang="cs-CZ" sz="2400" dirty="0" err="1"/>
              <a:t>firm</a:t>
            </a:r>
            <a:r>
              <a:rPr lang="cs-CZ" sz="2400" dirty="0"/>
              <a:t> in a </a:t>
            </a:r>
            <a:r>
              <a:rPr lang="cs-CZ" sz="2400" b="1" dirty="0"/>
              <a:t>Bertrand oligopoly</a:t>
            </a:r>
            <a:r>
              <a:rPr lang="cs-CZ" sz="2400" dirty="0"/>
              <a:t> </a:t>
            </a:r>
            <a:r>
              <a:rPr lang="cs-CZ" sz="2400" dirty="0" err="1"/>
              <a:t>be</a:t>
            </a:r>
            <a:r>
              <a:rPr lang="cs-CZ" sz="2400" dirty="0"/>
              <a:t> </a:t>
            </a:r>
            <a:r>
              <a:rPr lang="cs-CZ" sz="2400" dirty="0" err="1"/>
              <a:t>willing</a:t>
            </a:r>
            <a:r>
              <a:rPr lang="cs-CZ" sz="2400" dirty="0"/>
              <a:t> to </a:t>
            </a:r>
            <a:r>
              <a:rPr lang="cs-CZ" sz="2400" dirty="0" err="1"/>
              <a:t>pay</a:t>
            </a:r>
            <a:r>
              <a:rPr lang="cs-CZ" sz="2400" dirty="0"/>
              <a:t>?</a:t>
            </a:r>
          </a:p>
          <a:p>
            <a:pPr marL="514350" indent="-514350">
              <a:buFont typeface="+mj-lt"/>
              <a:buAutoNum type="arabicPeriod"/>
            </a:pPr>
            <a:r>
              <a:rPr lang="cs-CZ" sz="2400" dirty="0" err="1"/>
              <a:t>How</a:t>
            </a:r>
            <a:r>
              <a:rPr lang="cs-CZ" sz="2400" dirty="0"/>
              <a:t> much </a:t>
            </a:r>
            <a:r>
              <a:rPr lang="cs-CZ" sz="2400" dirty="0" err="1"/>
              <a:t>would</a:t>
            </a:r>
            <a:r>
              <a:rPr lang="cs-CZ" sz="2400" dirty="0"/>
              <a:t> a </a:t>
            </a:r>
            <a:r>
              <a:rPr lang="cs-CZ" sz="2400" b="1" dirty="0" err="1"/>
              <a:t>Cournot</a:t>
            </a:r>
            <a:r>
              <a:rPr lang="cs-CZ" sz="2400" b="1" dirty="0"/>
              <a:t> </a:t>
            </a:r>
            <a:r>
              <a:rPr lang="cs-CZ" sz="2400" b="1" dirty="0" err="1"/>
              <a:t>duopolist</a:t>
            </a:r>
            <a:r>
              <a:rPr lang="cs-CZ" sz="2400" dirty="0"/>
              <a:t> </a:t>
            </a:r>
            <a:r>
              <a:rPr lang="cs-CZ" sz="2400" dirty="0" err="1"/>
              <a:t>be</a:t>
            </a:r>
            <a:r>
              <a:rPr lang="cs-CZ" sz="2400" dirty="0"/>
              <a:t> </a:t>
            </a:r>
            <a:r>
              <a:rPr lang="cs-CZ" sz="2400" dirty="0" err="1"/>
              <a:t>willing</a:t>
            </a:r>
            <a:r>
              <a:rPr lang="cs-CZ" sz="2400" dirty="0"/>
              <a:t> to </a:t>
            </a:r>
            <a:r>
              <a:rPr lang="cs-CZ" sz="2400" dirty="0" err="1"/>
              <a:t>pay</a:t>
            </a:r>
            <a:r>
              <a:rPr lang="cs-CZ" sz="2400" dirty="0"/>
              <a:t>?</a:t>
            </a:r>
          </a:p>
          <a:p>
            <a:pPr marL="514350" indent="-514350">
              <a:buFont typeface="+mj-lt"/>
              <a:buAutoNum type="arabicPeriod"/>
            </a:pPr>
            <a:r>
              <a:rPr lang="cs-CZ" sz="2400" dirty="0" err="1"/>
              <a:t>What</a:t>
            </a:r>
            <a:r>
              <a:rPr lang="cs-CZ" sz="2400" dirty="0"/>
              <a:t> </a:t>
            </a:r>
            <a:r>
              <a:rPr lang="cs-CZ" sz="2400" dirty="0" err="1"/>
              <a:t>about</a:t>
            </a:r>
            <a:r>
              <a:rPr lang="cs-CZ" sz="2400" dirty="0"/>
              <a:t> a </a:t>
            </a:r>
            <a:r>
              <a:rPr lang="cs-CZ" sz="2400" b="1" dirty="0" err="1"/>
              <a:t>monopolist</a:t>
            </a:r>
            <a:r>
              <a:rPr lang="cs-CZ" sz="2400" b="1" dirty="0"/>
              <a:t> with a </a:t>
            </a:r>
            <a:r>
              <a:rPr lang="cs-CZ" sz="2400" b="1" dirty="0" err="1"/>
              <a:t>thread</a:t>
            </a:r>
            <a:r>
              <a:rPr lang="cs-CZ" sz="2400" b="1" dirty="0"/>
              <a:t> of </a:t>
            </a:r>
            <a:r>
              <a:rPr lang="cs-CZ" sz="2400" b="1" dirty="0" err="1"/>
              <a:t>entry</a:t>
            </a:r>
            <a:r>
              <a:rPr lang="cs-CZ" sz="2400" b="1" dirty="0"/>
              <a:t> </a:t>
            </a:r>
            <a:r>
              <a:rPr lang="cs-CZ" sz="2400" dirty="0"/>
              <a:t>(</a:t>
            </a:r>
            <a:r>
              <a:rPr lang="cs-CZ" sz="2400" dirty="0">
                <a:sym typeface="Wingdings" panose="05000000000000000000" pitchFamily="2" charset="2"/>
              </a:rPr>
              <a:t></a:t>
            </a:r>
            <a:r>
              <a:rPr lang="cs-CZ" sz="2400" dirty="0"/>
              <a:t> </a:t>
            </a:r>
            <a:r>
              <a:rPr lang="cs-CZ" sz="2400" dirty="0" err="1"/>
              <a:t>Cournot</a:t>
            </a:r>
            <a:r>
              <a:rPr lang="cs-CZ" sz="2400" dirty="0"/>
              <a:t> duopoly)?</a:t>
            </a:r>
          </a:p>
          <a:p>
            <a:pPr marL="514350" indent="-514350">
              <a:buFont typeface="+mj-lt"/>
              <a:buAutoNum type="arabicPeriod"/>
            </a:pPr>
            <a:r>
              <a:rPr lang="cs-CZ" sz="2400" dirty="0" err="1"/>
              <a:t>Compare</a:t>
            </a:r>
            <a:r>
              <a:rPr lang="cs-CZ" sz="2400" dirty="0"/>
              <a:t> </a:t>
            </a:r>
            <a:r>
              <a:rPr lang="cs-CZ" sz="2400" dirty="0" err="1"/>
              <a:t>incentives</a:t>
            </a:r>
            <a:r>
              <a:rPr lang="cs-CZ" sz="2400" dirty="0"/>
              <a:t> to </a:t>
            </a:r>
            <a:r>
              <a:rPr lang="cs-CZ" sz="2400" dirty="0" err="1"/>
              <a:t>innovate</a:t>
            </a:r>
            <a:r>
              <a:rPr lang="cs-CZ" sz="2400" dirty="0"/>
              <a:t> in the </a:t>
            </a:r>
            <a:r>
              <a:rPr lang="cs-CZ" sz="2400" dirty="0" err="1"/>
              <a:t>different</a:t>
            </a:r>
            <a:r>
              <a:rPr lang="cs-CZ" sz="2400" dirty="0"/>
              <a:t> </a:t>
            </a:r>
            <a:r>
              <a:rPr lang="cs-CZ" sz="2400" dirty="0" err="1"/>
              <a:t>markets</a:t>
            </a:r>
            <a:r>
              <a:rPr lang="cs-CZ" sz="2400" dirty="0"/>
              <a:t>?</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Exercise</a:t>
            </a:r>
            <a:r>
              <a:rPr lang="cs-CZ" dirty="0"/>
              <a:t> 1: </a:t>
            </a:r>
            <a:r>
              <a:rPr lang="cs-CZ" dirty="0" err="1"/>
              <a:t>Incentives</a:t>
            </a:r>
            <a:r>
              <a:rPr lang="cs-CZ" dirty="0"/>
              <a:t> to </a:t>
            </a:r>
            <a:r>
              <a:rPr lang="cs-CZ" dirty="0" err="1"/>
              <a:t>innovate</a:t>
            </a:r>
            <a:r>
              <a:rPr lang="cs-CZ" dirty="0"/>
              <a:t> (</a:t>
            </a:r>
            <a:r>
              <a:rPr lang="cs-CZ" dirty="0" err="1"/>
              <a:t>Belleflamme</a:t>
            </a:r>
            <a:r>
              <a:rPr lang="cs-CZ" dirty="0"/>
              <a:t> &amp; </a:t>
            </a:r>
            <a:r>
              <a:rPr lang="cs-CZ" dirty="0" err="1"/>
              <a:t>Peitz</a:t>
            </a:r>
            <a:r>
              <a:rPr lang="cs-CZ" dirty="0"/>
              <a:t> 18.1)</a:t>
            </a:r>
          </a:p>
        </p:txBody>
      </p:sp>
    </p:spTree>
    <p:extLst>
      <p:ext uri="{BB962C8B-B14F-4D97-AF65-F5344CB8AC3E}">
        <p14:creationId xmlns:p14="http://schemas.microsoft.com/office/powerpoint/2010/main" val="35592827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rmAutofit/>
          </a:bodyPr>
          <a:lstStyle/>
          <a:p>
            <a:pPr marL="457200" indent="-457200">
              <a:buFont typeface="+mj-lt"/>
              <a:buAutoNum type="arabicPeriod"/>
            </a:pPr>
            <a:r>
              <a:rPr lang="en-US" sz="2400">
                <a:sym typeface="Wingdings" panose="05000000000000000000" pitchFamily="2" charset="2"/>
              </a:rPr>
              <a:t>Market </a:t>
            </a:r>
            <a:r>
              <a:rPr lang="en-US" sz="2400" dirty="0">
                <a:sym typeface="Wingdings" panose="05000000000000000000" pitchFamily="2" charset="2"/>
              </a:rPr>
              <a:t>structure and incentives to innovate</a:t>
            </a:r>
            <a:endParaRPr lang="cs-CZ" sz="2400" dirty="0">
              <a:sym typeface="Wingdings" panose="05000000000000000000" pitchFamily="2" charset="2"/>
            </a:endParaRPr>
          </a:p>
          <a:p>
            <a:pPr marL="457200" indent="-457200">
              <a:buFont typeface="+mj-lt"/>
              <a:buAutoNum type="arabicPeriod"/>
            </a:pPr>
            <a:r>
              <a:rPr lang="cs-CZ" sz="2400">
                <a:sym typeface="Wingdings" panose="05000000000000000000" pitchFamily="2" charset="2"/>
              </a:rPr>
              <a:t>Threat </a:t>
            </a:r>
            <a:r>
              <a:rPr lang="cs-CZ" sz="2400" dirty="0">
                <a:sym typeface="Wingdings" panose="05000000000000000000" pitchFamily="2" charset="2"/>
              </a:rPr>
              <a:t>of </a:t>
            </a:r>
            <a:r>
              <a:rPr lang="cs-CZ" sz="2400" dirty="0" err="1">
                <a:sym typeface="Wingdings" panose="05000000000000000000" pitchFamily="2" charset="2"/>
              </a:rPr>
              <a:t>entry</a:t>
            </a:r>
            <a:r>
              <a:rPr lang="cs-CZ" sz="2400" dirty="0">
                <a:sym typeface="Wingdings" panose="05000000000000000000" pitchFamily="2" charset="2"/>
              </a:rPr>
              <a:t> and </a:t>
            </a:r>
            <a:r>
              <a:rPr lang="cs-CZ" sz="2400" dirty="0" err="1">
                <a:sym typeface="Wingdings" panose="05000000000000000000" pitchFamily="2" charset="2"/>
              </a:rPr>
              <a:t>incentives</a:t>
            </a:r>
            <a:r>
              <a:rPr lang="cs-CZ" sz="2400" dirty="0">
                <a:sym typeface="Wingdings" panose="05000000000000000000" pitchFamily="2" charset="2"/>
              </a:rPr>
              <a:t> to </a:t>
            </a:r>
            <a:r>
              <a:rPr lang="cs-CZ" sz="2400" dirty="0" err="1">
                <a:sym typeface="Wingdings" panose="05000000000000000000" pitchFamily="2" charset="2"/>
              </a:rPr>
              <a:t>innovate</a:t>
            </a:r>
            <a:endParaRPr lang="cs-CZ" sz="2400" dirty="0">
              <a:sym typeface="Wingdings" panose="05000000000000000000" pitchFamily="2" charset="2"/>
            </a:endParaRPr>
          </a:p>
          <a:p>
            <a:pPr marL="457200" indent="-457200">
              <a:buFont typeface="+mj-lt"/>
              <a:buAutoNum type="arabicPeriod"/>
            </a:pPr>
            <a:r>
              <a:rPr lang="en-US" sz="2400" b="1" dirty="0">
                <a:solidFill>
                  <a:schemeClr val="accent1"/>
                </a:solidFill>
                <a:sym typeface="Wingdings" panose="05000000000000000000" pitchFamily="2" charset="2"/>
              </a:rPr>
              <a:t>Spillovers from R&amp;D</a:t>
            </a:r>
            <a:endParaRPr lang="cs-CZ" sz="2400" b="1" dirty="0">
              <a:solidFill>
                <a:schemeClr val="accent1"/>
              </a:solidFill>
              <a:sym typeface="Wingdings" panose="05000000000000000000" pitchFamily="2" charset="2"/>
            </a:endParaRPr>
          </a:p>
          <a:p>
            <a:pPr marL="457200" indent="-457200">
              <a:buFont typeface="+mj-lt"/>
              <a:buAutoNum type="arabicPeriod"/>
            </a:pPr>
            <a:r>
              <a:rPr lang="cs-CZ" sz="2400" dirty="0">
                <a:sym typeface="Wingdings" panose="05000000000000000000" pitchFamily="2" charset="2"/>
              </a:rPr>
              <a:t>Public </a:t>
            </a:r>
            <a:r>
              <a:rPr lang="cs-CZ" sz="2400" dirty="0" err="1">
                <a:sym typeface="Wingdings" panose="05000000000000000000" pitchFamily="2" charset="2"/>
              </a:rPr>
              <a:t>policy</a:t>
            </a:r>
            <a:r>
              <a:rPr lang="cs-CZ" sz="2400" dirty="0">
                <a:sym typeface="Wingdings" panose="05000000000000000000" pitchFamily="2" charset="2"/>
              </a:rPr>
              <a:t> </a:t>
            </a:r>
            <a:r>
              <a:rPr lang="cs-CZ" sz="2400" dirty="0" err="1">
                <a:sym typeface="Wingdings" panose="05000000000000000000" pitchFamily="2" charset="2"/>
              </a:rPr>
              <a:t>towards</a:t>
            </a:r>
            <a:r>
              <a:rPr lang="cs-CZ" sz="2400" dirty="0">
                <a:sym typeface="Wingdings" panose="05000000000000000000" pitchFamily="2" charset="2"/>
              </a:rPr>
              <a:t> R&amp;D</a:t>
            </a:r>
            <a:endParaRPr lang="en-US"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Intellectual</a:t>
            </a:r>
            <a:r>
              <a:rPr lang="cs-CZ" sz="2400" dirty="0">
                <a:sym typeface="Wingdings" panose="05000000000000000000" pitchFamily="2" charset="2"/>
              </a:rPr>
              <a:t> </a:t>
            </a:r>
            <a:r>
              <a:rPr lang="cs-CZ" sz="2400" dirty="0" err="1">
                <a:sym typeface="Wingdings" panose="05000000000000000000" pitchFamily="2" charset="2"/>
              </a:rPr>
              <a:t>property</a:t>
            </a:r>
            <a:r>
              <a:rPr lang="cs-CZ" sz="2400" dirty="0">
                <a:sym typeface="Wingdings" panose="05000000000000000000" pitchFamily="2" charset="2"/>
              </a:rPr>
              <a:t> </a:t>
            </a:r>
            <a:r>
              <a:rPr lang="cs-CZ" sz="2400" dirty="0" err="1">
                <a:sym typeface="Wingdings" panose="05000000000000000000" pitchFamily="2" charset="2"/>
              </a:rPr>
              <a:t>protection</a:t>
            </a:r>
            <a:endParaRPr lang="en-US" sz="24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Topic outline</a:t>
            </a:r>
            <a:endParaRPr lang="cs-CZ" dirty="0"/>
          </a:p>
        </p:txBody>
      </p:sp>
    </p:spTree>
    <p:extLst>
      <p:ext uri="{BB962C8B-B14F-4D97-AF65-F5344CB8AC3E}">
        <p14:creationId xmlns:p14="http://schemas.microsoft.com/office/powerpoint/2010/main" val="1174109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A2CE71-EC23-4475-B8C0-82B464CFB0E9}"/>
              </a:ext>
            </a:extLst>
          </p:cNvPr>
          <p:cNvPicPr>
            <a:picLocks noChangeAspect="1"/>
          </p:cNvPicPr>
          <p:nvPr/>
        </p:nvPicPr>
        <p:blipFill>
          <a:blip r:embed="rId3"/>
          <a:stretch>
            <a:fillRect/>
          </a:stretch>
        </p:blipFill>
        <p:spPr>
          <a:xfrm>
            <a:off x="2356021" y="1466672"/>
            <a:ext cx="6936260" cy="4761798"/>
          </a:xfrm>
          <a:prstGeom prst="rect">
            <a:avLst/>
          </a:prstGeom>
        </p:spPr>
      </p:pic>
      <p:sp>
        <p:nvSpPr>
          <p:cNvPr id="7" name="Title 4">
            <a:extLst>
              <a:ext uri="{FF2B5EF4-FFF2-40B4-BE49-F238E27FC236}">
                <a16:creationId xmlns:a16="http://schemas.microsoft.com/office/drawing/2014/main" id="{B4AEE32B-F2AF-4677-ADE4-D2E78D2A224A}"/>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Innovation matters</a:t>
            </a:r>
          </a:p>
        </p:txBody>
      </p:sp>
      <p:sp>
        <p:nvSpPr>
          <p:cNvPr id="3" name="TextBox 2">
            <a:extLst>
              <a:ext uri="{FF2B5EF4-FFF2-40B4-BE49-F238E27FC236}">
                <a16:creationId xmlns:a16="http://schemas.microsoft.com/office/drawing/2014/main" id="{76026032-1132-4FC1-8384-7473541C5360}"/>
              </a:ext>
            </a:extLst>
          </p:cNvPr>
          <p:cNvSpPr txBox="1"/>
          <p:nvPr/>
        </p:nvSpPr>
        <p:spPr>
          <a:xfrm>
            <a:off x="703118" y="6347559"/>
            <a:ext cx="10785764" cy="338554"/>
          </a:xfrm>
          <a:prstGeom prst="rect">
            <a:avLst/>
          </a:prstGeom>
          <a:noFill/>
        </p:spPr>
        <p:txBody>
          <a:bodyPr wrap="square" rtlCol="0">
            <a:spAutoFit/>
          </a:bodyPr>
          <a:lstStyle/>
          <a:p>
            <a:r>
              <a:rPr lang="cs-CZ" sz="1600" i="1" dirty="0" err="1"/>
              <a:t>Nordhaus</a:t>
            </a:r>
            <a:r>
              <a:rPr lang="cs-CZ" sz="1600" i="1" dirty="0"/>
              <a:t> (1996): </a:t>
            </a:r>
            <a:r>
              <a:rPr lang="en-US" sz="1600" i="1" dirty="0"/>
              <a:t>Do Real-Output and Real-Wage Measures Capture Reality?</a:t>
            </a:r>
            <a:r>
              <a:rPr lang="cs-CZ" sz="1600" i="1" dirty="0"/>
              <a:t> </a:t>
            </a:r>
            <a:r>
              <a:rPr lang="en-US" sz="1600" i="1" dirty="0"/>
              <a:t>The History of Lighting Suggests Not</a:t>
            </a:r>
            <a:r>
              <a:rPr lang="cs-CZ" sz="1600" i="1" dirty="0"/>
              <a:t> </a:t>
            </a:r>
          </a:p>
        </p:txBody>
      </p:sp>
    </p:spTree>
    <p:extLst>
      <p:ext uri="{BB962C8B-B14F-4D97-AF65-F5344CB8AC3E}">
        <p14:creationId xmlns:p14="http://schemas.microsoft.com/office/powerpoint/2010/main" val="24345467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Autofit/>
          </a:bodyPr>
          <a:lstStyle/>
          <a:p>
            <a:r>
              <a:rPr lang="en-US" sz="2400" dirty="0"/>
              <a:t>So far R&amp;D spending has only benefited the firm that does it</a:t>
            </a:r>
            <a:endParaRPr lang="cs-CZ" sz="2400" dirty="0"/>
          </a:p>
          <a:p>
            <a:r>
              <a:rPr lang="cs-CZ" sz="2400" dirty="0"/>
              <a:t>But R&amp;D </a:t>
            </a:r>
            <a:r>
              <a:rPr lang="cs-CZ" sz="2400" dirty="0" err="1"/>
              <a:t>may</a:t>
            </a:r>
            <a:r>
              <a:rPr lang="cs-CZ" sz="2400" dirty="0"/>
              <a:t> </a:t>
            </a:r>
            <a:r>
              <a:rPr lang="cs-CZ" sz="2400" dirty="0" err="1"/>
              <a:t>have</a:t>
            </a:r>
            <a:r>
              <a:rPr lang="cs-CZ" sz="2400" dirty="0"/>
              <a:t> </a:t>
            </a:r>
            <a:r>
              <a:rPr lang="cs-CZ" sz="2400" b="1" dirty="0" err="1"/>
              <a:t>spillovers</a:t>
            </a:r>
            <a:r>
              <a:rPr lang="cs-CZ" sz="2400" dirty="0"/>
              <a:t> </a:t>
            </a:r>
            <a:r>
              <a:rPr lang="cs-CZ" sz="2400" dirty="0" err="1"/>
              <a:t>due</a:t>
            </a:r>
            <a:r>
              <a:rPr lang="cs-CZ" sz="2400" dirty="0"/>
              <a:t> to </a:t>
            </a:r>
            <a:r>
              <a:rPr lang="cs-CZ" sz="2400" i="1" dirty="0" err="1"/>
              <a:t>knowledge</a:t>
            </a:r>
            <a:r>
              <a:rPr lang="cs-CZ" sz="2400" i="1" dirty="0"/>
              <a:t> </a:t>
            </a:r>
            <a:r>
              <a:rPr lang="cs-CZ" sz="2400" i="1" dirty="0" err="1"/>
              <a:t>externalities</a:t>
            </a:r>
            <a:endParaRPr lang="cs-CZ" sz="2400" dirty="0"/>
          </a:p>
          <a:p>
            <a:pPr lvl="1"/>
            <a:r>
              <a:rPr lang="cs-CZ" dirty="0" err="1"/>
              <a:t>Discovery</a:t>
            </a:r>
            <a:r>
              <a:rPr lang="cs-CZ" dirty="0"/>
              <a:t> by </a:t>
            </a:r>
            <a:r>
              <a:rPr lang="cs-CZ" dirty="0" err="1"/>
              <a:t>one</a:t>
            </a:r>
            <a:r>
              <a:rPr lang="cs-CZ" dirty="0"/>
              <a:t> </a:t>
            </a:r>
            <a:r>
              <a:rPr lang="cs-CZ" dirty="0" err="1"/>
              <a:t>firm</a:t>
            </a:r>
            <a:r>
              <a:rPr lang="cs-CZ" dirty="0"/>
              <a:t> </a:t>
            </a:r>
            <a:r>
              <a:rPr lang="cs-CZ" dirty="0" err="1"/>
              <a:t>may</a:t>
            </a:r>
            <a:r>
              <a:rPr lang="cs-CZ" dirty="0"/>
              <a:t> </a:t>
            </a:r>
            <a:r>
              <a:rPr lang="cs-CZ" dirty="0" err="1"/>
              <a:t>lead</a:t>
            </a:r>
            <a:r>
              <a:rPr lang="cs-CZ" dirty="0"/>
              <a:t> to </a:t>
            </a:r>
            <a:r>
              <a:rPr lang="cs-CZ" dirty="0" err="1"/>
              <a:t>another</a:t>
            </a:r>
            <a:r>
              <a:rPr lang="cs-CZ" dirty="0"/>
              <a:t> </a:t>
            </a:r>
            <a:r>
              <a:rPr lang="cs-CZ" dirty="0" err="1"/>
              <a:t>discovery</a:t>
            </a:r>
            <a:r>
              <a:rPr lang="cs-CZ" dirty="0"/>
              <a:t> by </a:t>
            </a:r>
            <a:r>
              <a:rPr lang="cs-CZ" dirty="0" err="1"/>
              <a:t>someone</a:t>
            </a:r>
            <a:r>
              <a:rPr lang="cs-CZ" dirty="0"/>
              <a:t> </a:t>
            </a:r>
            <a:r>
              <a:rPr lang="cs-CZ" dirty="0" err="1"/>
              <a:t>else</a:t>
            </a:r>
            <a:endParaRPr lang="cs-CZ" dirty="0"/>
          </a:p>
          <a:p>
            <a:pPr lvl="1"/>
            <a:r>
              <a:rPr lang="cs-CZ" dirty="0" err="1"/>
              <a:t>Knowledge</a:t>
            </a:r>
            <a:r>
              <a:rPr lang="cs-CZ" dirty="0"/>
              <a:t> </a:t>
            </a:r>
            <a:r>
              <a:rPr lang="cs-CZ" dirty="0" err="1"/>
              <a:t>may</a:t>
            </a:r>
            <a:r>
              <a:rPr lang="cs-CZ" dirty="0"/>
              <a:t> </a:t>
            </a:r>
            <a:r>
              <a:rPr lang="cs-CZ" dirty="0" err="1"/>
              <a:t>leak</a:t>
            </a:r>
            <a:r>
              <a:rPr lang="cs-CZ" dirty="0"/>
              <a:t> </a:t>
            </a:r>
            <a:r>
              <a:rPr lang="cs-CZ" dirty="0" err="1"/>
              <a:t>from</a:t>
            </a:r>
            <a:r>
              <a:rPr lang="cs-CZ" dirty="0"/>
              <a:t> </a:t>
            </a:r>
            <a:r>
              <a:rPr lang="cs-CZ" dirty="0" err="1"/>
              <a:t>firm</a:t>
            </a:r>
            <a:r>
              <a:rPr lang="cs-CZ" dirty="0"/>
              <a:t> to </a:t>
            </a:r>
            <a:r>
              <a:rPr lang="cs-CZ" dirty="0" err="1"/>
              <a:t>firm</a:t>
            </a:r>
            <a:endParaRPr lang="cs-CZ" dirty="0"/>
          </a:p>
          <a:p>
            <a:r>
              <a:rPr lang="cs-CZ" sz="2400" dirty="0"/>
              <a:t>Evidence </a:t>
            </a:r>
            <a:r>
              <a:rPr lang="cs-CZ" sz="2400" dirty="0" err="1"/>
              <a:t>suggests</a:t>
            </a:r>
            <a:r>
              <a:rPr lang="cs-CZ" sz="2400" dirty="0"/>
              <a:t> </a:t>
            </a:r>
            <a:r>
              <a:rPr lang="cs-CZ" sz="2400" dirty="0" err="1"/>
              <a:t>spillovers</a:t>
            </a:r>
            <a:r>
              <a:rPr lang="cs-CZ" sz="2400" dirty="0"/>
              <a:t> </a:t>
            </a:r>
            <a:r>
              <a:rPr lang="cs-CZ" sz="2400" dirty="0" err="1"/>
              <a:t>important</a:t>
            </a:r>
            <a:endParaRPr lang="cs-CZ" sz="2400" dirty="0"/>
          </a:p>
          <a:p>
            <a:r>
              <a:rPr lang="cs-CZ" sz="2400" dirty="0" err="1"/>
              <a:t>What</a:t>
            </a:r>
            <a:r>
              <a:rPr lang="cs-CZ" sz="2400" dirty="0"/>
              <a:t> do </a:t>
            </a:r>
            <a:r>
              <a:rPr lang="cs-CZ" sz="2400" dirty="0" err="1"/>
              <a:t>spillovers</a:t>
            </a:r>
            <a:r>
              <a:rPr lang="cs-CZ" sz="2400" dirty="0"/>
              <a:t> </a:t>
            </a:r>
            <a:r>
              <a:rPr lang="cs-CZ" sz="2400" err="1"/>
              <a:t>mean</a:t>
            </a:r>
            <a:r>
              <a:rPr lang="cs-CZ" sz="2400"/>
              <a:t> for</a:t>
            </a:r>
            <a:endParaRPr lang="cs-CZ" sz="2400" dirty="0"/>
          </a:p>
          <a:p>
            <a:pPr lvl="1"/>
            <a:r>
              <a:rPr lang="cs-CZ" dirty="0" err="1"/>
              <a:t>Incentives</a:t>
            </a:r>
            <a:r>
              <a:rPr lang="cs-CZ" dirty="0"/>
              <a:t> </a:t>
            </a:r>
            <a:r>
              <a:rPr lang="cs-CZ"/>
              <a:t>to innovate?</a:t>
            </a:r>
            <a:endParaRPr lang="cs-CZ" dirty="0"/>
          </a:p>
          <a:p>
            <a:pPr lvl="1"/>
            <a:r>
              <a:rPr lang="cs-CZ"/>
              <a:t>Public policy?</a:t>
            </a:r>
            <a:endParaRPr lang="cs-CZ" dirty="0"/>
          </a:p>
          <a:p>
            <a:endParaRPr lang="en-US" sz="2400"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endParaRPr lang="cs-CZ" dirty="0"/>
          </a:p>
        </p:txBody>
      </p:sp>
    </p:spTree>
    <p:extLst>
      <p:ext uri="{BB962C8B-B14F-4D97-AF65-F5344CB8AC3E}">
        <p14:creationId xmlns:p14="http://schemas.microsoft.com/office/powerpoint/2010/main" val="3411648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Autofit/>
              </a:bodyPr>
              <a:lstStyle/>
              <a:p>
                <a:r>
                  <a:rPr lang="cs-CZ" sz="2400" dirty="0"/>
                  <a:t>Cournot duopoly</a:t>
                </a:r>
              </a:p>
              <a:p>
                <a:pPr lvl="1"/>
                <a:r>
                  <a:rPr lang="cs-CZ" dirty="0"/>
                  <a:t>P = 1 – Q </a:t>
                </a:r>
              </a:p>
              <a:p>
                <a:pPr lvl="1"/>
                <a:r>
                  <a:rPr lang="cs-CZ" dirty="0" err="1"/>
                  <a:t>Firm</a:t>
                </a:r>
                <a:r>
                  <a:rPr lang="cs-CZ" dirty="0"/>
                  <a:t> </a:t>
                </a:r>
                <a:r>
                  <a:rPr lang="cs-CZ" dirty="0" err="1"/>
                  <a:t>i‘s</a:t>
                </a:r>
                <a:r>
                  <a:rPr lang="cs-CZ" dirty="0"/>
                  <a:t> R&amp;D </a:t>
                </a:r>
                <a:r>
                  <a:rPr lang="cs-CZ" dirty="0" err="1"/>
                  <a:t>is</a:t>
                </a:r>
                <a:r>
                  <a:rPr lang="cs-CZ" dirty="0"/>
                  <a:t> </a:t>
                </a:r>
                <a:r>
                  <a:rPr lang="cs-CZ" dirty="0" err="1"/>
                  <a:t>x</a:t>
                </a:r>
                <a:r>
                  <a:rPr lang="cs-CZ" baseline="-25000" dirty="0" err="1"/>
                  <a:t>i</a:t>
                </a:r>
                <a:endParaRPr lang="cs-CZ" dirty="0"/>
              </a:p>
              <a:p>
                <a:pPr lvl="1"/>
                <a:r>
                  <a:rPr lang="cs-CZ" dirty="0" err="1"/>
                  <a:t>Costs</a:t>
                </a:r>
                <a:r>
                  <a:rPr lang="cs-CZ" dirty="0"/>
                  <a:t> of R&amp;D: </a:t>
                </a:r>
                <a14:m>
                  <m:oMath xmlns:m="http://schemas.openxmlformats.org/officeDocument/2006/math">
                    <m:r>
                      <a:rPr lang="cs-CZ" b="0" i="1" smtClean="0">
                        <a:latin typeface="Cambria Math" panose="02040503050406030204" pitchFamily="18" charset="0"/>
                      </a:rPr>
                      <m:t>𝑟</m:t>
                    </m:r>
                    <m:d>
                      <m:dPr>
                        <m:ctrlPr>
                          <a:rPr lang="cs-CZ" b="0" i="1" smtClean="0">
                            <a:latin typeface="Cambria Math" panose="02040503050406030204" pitchFamily="18" charset="0"/>
                          </a:rPr>
                        </m:ctrlPr>
                      </m:dPr>
                      <m:e>
                        <m:sSub>
                          <m:sSubPr>
                            <m:ctrlPr>
                              <a:rPr lang="cs-CZ" b="0" i="1" smtClean="0">
                                <a:latin typeface="Cambria Math" panose="02040503050406030204" pitchFamily="18" charset="0"/>
                              </a:rPr>
                            </m:ctrlPr>
                          </m:sSubPr>
                          <m:e>
                            <m:r>
                              <a:rPr lang="cs-CZ" b="0" i="1" smtClean="0">
                                <a:latin typeface="Cambria Math" panose="02040503050406030204" pitchFamily="18" charset="0"/>
                              </a:rPr>
                              <m:t>𝑥</m:t>
                            </m:r>
                          </m:e>
                          <m:sub>
                            <m:r>
                              <a:rPr lang="cs-CZ" b="0" i="1" smtClean="0">
                                <a:latin typeface="Cambria Math" panose="02040503050406030204" pitchFamily="18" charset="0"/>
                              </a:rPr>
                              <m:t>𝑖</m:t>
                            </m:r>
                          </m:sub>
                        </m:sSub>
                      </m:e>
                    </m:d>
                    <m:r>
                      <a:rPr lang="cs-CZ" b="0" i="1" smtClean="0">
                        <a:latin typeface="Cambria Math" panose="02040503050406030204" pitchFamily="18" charset="0"/>
                      </a:rPr>
                      <m:t>=</m:t>
                    </m:r>
                    <m:sSubSup>
                      <m:sSubSupPr>
                        <m:ctrlPr>
                          <a:rPr lang="cs-CZ" b="0" i="1" smtClean="0">
                            <a:latin typeface="Cambria Math" panose="02040503050406030204" pitchFamily="18" charset="0"/>
                          </a:rPr>
                        </m:ctrlPr>
                      </m:sSubSupPr>
                      <m:e>
                        <m:r>
                          <a:rPr lang="cs-CZ" b="0" i="1" smtClean="0">
                            <a:latin typeface="Cambria Math" panose="02040503050406030204" pitchFamily="18" charset="0"/>
                          </a:rPr>
                          <m:t>𝑥</m:t>
                        </m:r>
                      </m:e>
                      <m:sub>
                        <m:r>
                          <a:rPr lang="cs-CZ" b="0" i="1" smtClean="0">
                            <a:latin typeface="Cambria Math" panose="02040503050406030204" pitchFamily="18" charset="0"/>
                          </a:rPr>
                          <m:t>𝑖</m:t>
                        </m:r>
                      </m:sub>
                      <m:sup>
                        <m:r>
                          <a:rPr lang="cs-CZ" b="0" i="1" smtClean="0">
                            <a:latin typeface="Cambria Math" panose="02040503050406030204" pitchFamily="18" charset="0"/>
                          </a:rPr>
                          <m:t>2</m:t>
                        </m:r>
                      </m:sup>
                    </m:sSubSup>
                    <m:r>
                      <a:rPr lang="cs-CZ" b="0" i="1" smtClean="0">
                        <a:latin typeface="Cambria Math" panose="02040503050406030204" pitchFamily="18" charset="0"/>
                      </a:rPr>
                      <m:t>/2</m:t>
                    </m:r>
                  </m:oMath>
                </a14:m>
                <a:r>
                  <a:rPr lang="cs-CZ" dirty="0"/>
                  <a:t> (</a:t>
                </a:r>
                <a:r>
                  <a:rPr lang="cs-CZ" dirty="0" err="1"/>
                  <a:t>i.e</a:t>
                </a:r>
                <a:r>
                  <a:rPr lang="cs-CZ" dirty="0"/>
                  <a:t>. </a:t>
                </a:r>
                <a:r>
                  <a:rPr lang="cs-CZ" dirty="0" err="1"/>
                  <a:t>decreasing</a:t>
                </a:r>
                <a:r>
                  <a:rPr lang="cs-CZ" dirty="0"/>
                  <a:t> </a:t>
                </a:r>
                <a:r>
                  <a:rPr lang="cs-CZ" dirty="0" err="1"/>
                  <a:t>returns</a:t>
                </a:r>
                <a:r>
                  <a:rPr lang="cs-CZ" dirty="0"/>
                  <a:t> to </a:t>
                </a:r>
                <a:r>
                  <a:rPr lang="cs-CZ" dirty="0" err="1"/>
                  <a:t>innovation</a:t>
                </a:r>
                <a:r>
                  <a:rPr lang="cs-CZ" dirty="0"/>
                  <a:t>)</a:t>
                </a:r>
              </a:p>
              <a:p>
                <a:pPr lvl="1"/>
                <a:r>
                  <a:rPr lang="cs-CZ" dirty="0"/>
                  <a:t>Effect of R&amp;D: </a:t>
                </a:r>
                <a14:m>
                  <m:oMath xmlns:m="http://schemas.openxmlformats.org/officeDocument/2006/math">
                    <m:sSub>
                      <m:sSubPr>
                        <m:ctrlPr>
                          <a:rPr lang="cs-CZ" i="1">
                            <a:latin typeface="Cambria Math" panose="02040503050406030204" pitchFamily="18" charset="0"/>
                          </a:rPr>
                        </m:ctrlPr>
                      </m:sSubPr>
                      <m:e>
                        <m:r>
                          <a:rPr lang="cs-CZ" i="1">
                            <a:latin typeface="Cambria Math" panose="02040503050406030204" pitchFamily="18" charset="0"/>
                          </a:rPr>
                          <m:t>𝑐</m:t>
                        </m:r>
                      </m:e>
                      <m:sub>
                        <m:r>
                          <a:rPr lang="cs-CZ" i="1">
                            <a:latin typeface="Cambria Math" panose="02040503050406030204" pitchFamily="18" charset="0"/>
                          </a:rPr>
                          <m:t>𝑖</m:t>
                        </m:r>
                      </m:sub>
                    </m:sSub>
                    <m:r>
                      <a:rPr lang="cs-CZ" i="1">
                        <a:latin typeface="Cambria Math" panose="02040503050406030204" pitchFamily="18" charset="0"/>
                      </a:rPr>
                      <m:t>=</m:t>
                    </m:r>
                    <m:r>
                      <a:rPr lang="cs-CZ" i="1">
                        <a:latin typeface="Cambria Math" panose="02040503050406030204" pitchFamily="18" charset="0"/>
                      </a:rPr>
                      <m:t>𝑐</m:t>
                    </m:r>
                    <m:r>
                      <a:rPr lang="cs-CZ" i="1">
                        <a:latin typeface="Cambria Math" panose="02040503050406030204" pitchFamily="18" charset="0"/>
                      </a:rPr>
                      <m:t>−</m:t>
                    </m:r>
                    <m:sSub>
                      <m:sSubPr>
                        <m:ctrlPr>
                          <a:rPr lang="cs-CZ" i="1">
                            <a:latin typeface="Cambria Math" panose="02040503050406030204" pitchFamily="18" charset="0"/>
                          </a:rPr>
                        </m:ctrlPr>
                      </m:sSubPr>
                      <m:e>
                        <m:r>
                          <a:rPr lang="cs-CZ" i="1">
                            <a:latin typeface="Cambria Math" panose="02040503050406030204" pitchFamily="18" charset="0"/>
                          </a:rPr>
                          <m:t>𝑥</m:t>
                        </m:r>
                      </m:e>
                      <m:sub>
                        <m:r>
                          <a:rPr lang="cs-CZ" i="1">
                            <a:latin typeface="Cambria Math" panose="02040503050406030204" pitchFamily="18" charset="0"/>
                          </a:rPr>
                          <m:t>𝑖</m:t>
                        </m:r>
                      </m:sub>
                    </m:sSub>
                    <m:r>
                      <a:rPr lang="cs-CZ" i="1">
                        <a:latin typeface="Cambria Math" panose="02040503050406030204" pitchFamily="18" charset="0"/>
                      </a:rPr>
                      <m:t>−</m:t>
                    </m:r>
                    <m:r>
                      <a:rPr lang="cs-CZ" i="1">
                        <a:latin typeface="Cambria Math" panose="02040503050406030204" pitchFamily="18" charset="0"/>
                        <a:ea typeface="Cambria Math" panose="02040503050406030204" pitchFamily="18" charset="0"/>
                      </a:rPr>
                      <m:t>𝛽</m:t>
                    </m:r>
                    <m:sSub>
                      <m:sSubPr>
                        <m:ctrlPr>
                          <a:rPr lang="cs-CZ" i="1" smtClean="0">
                            <a:latin typeface="Cambria Math" panose="02040503050406030204" pitchFamily="18" charset="0"/>
                          </a:rPr>
                        </m:ctrlPr>
                      </m:sSubPr>
                      <m:e>
                        <m:r>
                          <a:rPr lang="cs-CZ" i="1">
                            <a:latin typeface="Cambria Math" panose="02040503050406030204" pitchFamily="18" charset="0"/>
                          </a:rPr>
                          <m:t>𝑥</m:t>
                        </m:r>
                      </m:e>
                      <m:sub>
                        <m:r>
                          <a:rPr lang="cs-CZ" b="0" i="1" smtClean="0">
                            <a:latin typeface="Cambria Math" panose="02040503050406030204" pitchFamily="18" charset="0"/>
                          </a:rPr>
                          <m:t>𝑗</m:t>
                        </m:r>
                      </m:sub>
                    </m:sSub>
                  </m:oMath>
                </a14:m>
                <a:r>
                  <a:rPr lang="cs-CZ" dirty="0"/>
                  <a:t>, </a:t>
                </a:r>
                <a14:m>
                  <m:oMath xmlns:m="http://schemas.openxmlformats.org/officeDocument/2006/math">
                    <m:r>
                      <a:rPr lang="cs-CZ" b="0" i="0" smtClean="0">
                        <a:latin typeface="Cambria Math" panose="02040503050406030204" pitchFamily="18" charset="0"/>
                        <a:ea typeface="Cambria Math" panose="02040503050406030204" pitchFamily="18" charset="0"/>
                      </a:rPr>
                      <m:t>0</m:t>
                    </m:r>
                    <m:r>
                      <a:rPr lang="cs-CZ" i="1" smtClean="0">
                        <a:latin typeface="Cambria Math" panose="02040503050406030204" pitchFamily="18" charset="0"/>
                        <a:ea typeface="Cambria Math" panose="02040503050406030204" pitchFamily="18" charset="0"/>
                      </a:rPr>
                      <m:t>≤</m:t>
                    </m:r>
                    <m:r>
                      <a:rPr lang="cs-CZ" i="1">
                        <a:latin typeface="Cambria Math" panose="02040503050406030204" pitchFamily="18" charset="0"/>
                        <a:ea typeface="Cambria Math" panose="02040503050406030204" pitchFamily="18" charset="0"/>
                      </a:rPr>
                      <m:t>𝛽</m:t>
                    </m:r>
                    <m:r>
                      <a:rPr lang="cs-CZ" i="1" smtClean="0">
                        <a:latin typeface="Cambria Math" panose="02040503050406030204" pitchFamily="18" charset="0"/>
                        <a:ea typeface="Cambria Math" panose="02040503050406030204" pitchFamily="18" charset="0"/>
                      </a:rPr>
                      <m:t>≤</m:t>
                    </m:r>
                    <m:r>
                      <a:rPr lang="cs-CZ" b="0" i="1" smtClean="0">
                        <a:latin typeface="Cambria Math" panose="02040503050406030204" pitchFamily="18" charset="0"/>
                        <a:ea typeface="Cambria Math" panose="02040503050406030204" pitchFamily="18" charset="0"/>
                      </a:rPr>
                      <m:t>1</m:t>
                    </m:r>
                  </m:oMath>
                </a14:m>
                <a:r>
                  <a:rPr lang="cs-CZ" dirty="0"/>
                  <a:t> </a:t>
                </a:r>
              </a:p>
              <a:p>
                <a:pPr lvl="1"/>
                <a:r>
                  <a:rPr lang="cs-CZ" dirty="0" err="1"/>
                  <a:t>Firms</a:t>
                </a:r>
                <a:r>
                  <a:rPr lang="cs-CZ" dirty="0"/>
                  <a:t> </a:t>
                </a:r>
                <a:r>
                  <a:rPr lang="cs-CZ" dirty="0" err="1"/>
                  <a:t>maximise</a:t>
                </a:r>
                <a:r>
                  <a:rPr lang="cs-CZ" dirty="0"/>
                  <a:t> </a:t>
                </a:r>
                <a14:m>
                  <m:oMath xmlns:m="http://schemas.openxmlformats.org/officeDocument/2006/math">
                    <m:sSub>
                      <m:sSubPr>
                        <m:ctrlPr>
                          <a:rPr lang="cs-CZ" i="1" smtClean="0">
                            <a:latin typeface="Cambria Math" panose="02040503050406030204" pitchFamily="18" charset="0"/>
                          </a:rPr>
                        </m:ctrlPr>
                      </m:sSubPr>
                      <m:e>
                        <m:r>
                          <a:rPr lang="cs-CZ" i="1" smtClean="0">
                            <a:latin typeface="Cambria Math" panose="02040503050406030204" pitchFamily="18" charset="0"/>
                            <a:ea typeface="Cambria Math" panose="02040503050406030204" pitchFamily="18" charset="0"/>
                          </a:rPr>
                          <m:t>𝜋</m:t>
                        </m:r>
                      </m:e>
                      <m:sub>
                        <m:r>
                          <a:rPr lang="cs-CZ" b="0" i="1" smtClean="0">
                            <a:latin typeface="Cambria Math" panose="02040503050406030204" pitchFamily="18" charset="0"/>
                          </a:rPr>
                          <m:t>𝑖</m:t>
                        </m:r>
                      </m:sub>
                    </m:sSub>
                    <m:r>
                      <a:rPr lang="cs-CZ" b="0" i="1" smtClean="0">
                        <a:latin typeface="Cambria Math" panose="02040503050406030204" pitchFamily="18" charset="0"/>
                      </a:rPr>
                      <m:t>=(</m:t>
                    </m:r>
                    <m:r>
                      <a:rPr lang="cs-CZ" b="0" i="1" smtClean="0">
                        <a:latin typeface="Cambria Math" panose="02040503050406030204" pitchFamily="18" charset="0"/>
                      </a:rPr>
                      <m:t>𝑃</m:t>
                    </m:r>
                    <m:r>
                      <a:rPr lang="cs-CZ" b="0" i="1" smtClean="0">
                        <a:latin typeface="Cambria Math" panose="02040503050406030204" pitchFamily="18" charset="0"/>
                      </a:rPr>
                      <m:t>−</m:t>
                    </m:r>
                    <m:sSub>
                      <m:sSubPr>
                        <m:ctrlPr>
                          <a:rPr lang="cs-CZ" i="1">
                            <a:latin typeface="Cambria Math" panose="02040503050406030204" pitchFamily="18" charset="0"/>
                          </a:rPr>
                        </m:ctrlPr>
                      </m:sSubPr>
                      <m:e>
                        <m:r>
                          <a:rPr lang="cs-CZ" i="1">
                            <a:latin typeface="Cambria Math" panose="02040503050406030204" pitchFamily="18" charset="0"/>
                          </a:rPr>
                          <m:t>𝑐</m:t>
                        </m:r>
                      </m:e>
                      <m:sub>
                        <m:r>
                          <a:rPr lang="cs-CZ" i="1">
                            <a:latin typeface="Cambria Math" panose="02040503050406030204" pitchFamily="18" charset="0"/>
                          </a:rPr>
                          <m:t>𝑖</m:t>
                        </m:r>
                      </m:sub>
                    </m:sSub>
                    <m:r>
                      <a:rPr lang="cs-CZ" b="0" i="1" smtClean="0">
                        <a:latin typeface="Cambria Math" panose="02040503050406030204" pitchFamily="18" charset="0"/>
                      </a:rPr>
                      <m:t>)</m:t>
                    </m:r>
                    <m:sSub>
                      <m:sSubPr>
                        <m:ctrlPr>
                          <a:rPr lang="cs-CZ" i="1">
                            <a:latin typeface="Cambria Math" panose="02040503050406030204" pitchFamily="18" charset="0"/>
                          </a:rPr>
                        </m:ctrlPr>
                      </m:sSubPr>
                      <m:e>
                        <m:r>
                          <a:rPr lang="cs-CZ" b="0" i="1" smtClean="0">
                            <a:latin typeface="Cambria Math" panose="02040503050406030204" pitchFamily="18" charset="0"/>
                          </a:rPr>
                          <m:t>𝑞</m:t>
                        </m:r>
                      </m:e>
                      <m:sub>
                        <m:r>
                          <a:rPr lang="cs-CZ" i="1">
                            <a:latin typeface="Cambria Math" panose="02040503050406030204" pitchFamily="18" charset="0"/>
                          </a:rPr>
                          <m:t>𝑖</m:t>
                        </m:r>
                      </m:sub>
                    </m:sSub>
                    <m:r>
                      <a:rPr lang="cs-CZ" i="1">
                        <a:latin typeface="Cambria Math" panose="02040503050406030204" pitchFamily="18" charset="0"/>
                      </a:rPr>
                      <m:t>−</m:t>
                    </m:r>
                    <m:r>
                      <a:rPr lang="cs-CZ" b="0" i="1" smtClean="0">
                        <a:latin typeface="Cambria Math" panose="02040503050406030204" pitchFamily="18" charset="0"/>
                      </a:rPr>
                      <m:t>𝑟</m:t>
                    </m:r>
                    <m:sSub>
                      <m:sSubPr>
                        <m:ctrlPr>
                          <a:rPr lang="cs-CZ" i="1">
                            <a:latin typeface="Cambria Math" panose="02040503050406030204" pitchFamily="18" charset="0"/>
                          </a:rPr>
                        </m:ctrlPr>
                      </m:sSubPr>
                      <m:e>
                        <m:r>
                          <a:rPr lang="cs-CZ" b="0" i="1" smtClean="0">
                            <a:latin typeface="Cambria Math" panose="02040503050406030204" pitchFamily="18" charset="0"/>
                          </a:rPr>
                          <m:t>(</m:t>
                        </m:r>
                        <m:r>
                          <a:rPr lang="cs-CZ" i="1">
                            <a:latin typeface="Cambria Math" panose="02040503050406030204" pitchFamily="18" charset="0"/>
                          </a:rPr>
                          <m:t>𝑥</m:t>
                        </m:r>
                      </m:e>
                      <m:sub>
                        <m:r>
                          <a:rPr lang="cs-CZ" b="0" i="1" smtClean="0">
                            <a:latin typeface="Cambria Math" panose="02040503050406030204" pitchFamily="18" charset="0"/>
                          </a:rPr>
                          <m:t>𝑖</m:t>
                        </m:r>
                      </m:sub>
                    </m:sSub>
                    <m:r>
                      <a:rPr lang="cs-CZ" b="0" i="1" smtClean="0">
                        <a:latin typeface="Cambria Math" panose="02040503050406030204" pitchFamily="18" charset="0"/>
                      </a:rPr>
                      <m:t>)</m:t>
                    </m:r>
                  </m:oMath>
                </a14:m>
                <a:endParaRPr lang="cs-CZ" dirty="0"/>
              </a:p>
              <a:p>
                <a:r>
                  <a:rPr lang="cs-CZ" sz="2400" dirty="0"/>
                  <a:t>2-stage game</a:t>
                </a:r>
              </a:p>
              <a:p>
                <a:pPr marL="914400" lvl="1" indent="-457200">
                  <a:buFont typeface="+mj-lt"/>
                  <a:buAutoNum type="arabicPeriod"/>
                </a:pPr>
                <a:r>
                  <a:rPr lang="cs-CZ" dirty="0" err="1"/>
                  <a:t>Firms</a:t>
                </a:r>
                <a:r>
                  <a:rPr lang="cs-CZ" dirty="0"/>
                  <a:t> </a:t>
                </a:r>
                <a:r>
                  <a:rPr lang="cs-CZ" dirty="0" err="1"/>
                  <a:t>simultaneously</a:t>
                </a:r>
                <a:r>
                  <a:rPr lang="cs-CZ" dirty="0"/>
                  <a:t> make </a:t>
                </a:r>
                <a:r>
                  <a:rPr lang="cs-CZ" dirty="0" err="1"/>
                  <a:t>their</a:t>
                </a:r>
                <a:r>
                  <a:rPr lang="cs-CZ" dirty="0"/>
                  <a:t> R&amp;D </a:t>
                </a:r>
                <a:r>
                  <a:rPr lang="cs-CZ" dirty="0" err="1"/>
                  <a:t>decisions</a:t>
                </a:r>
                <a:endParaRPr lang="cs-CZ" dirty="0"/>
              </a:p>
              <a:p>
                <a:pPr marL="914400" lvl="1" indent="-457200">
                  <a:buFont typeface="+mj-lt"/>
                  <a:buAutoNum type="arabicPeriod"/>
                </a:pPr>
                <a:r>
                  <a:rPr lang="cs-CZ" dirty="0" err="1"/>
                  <a:t>Firms</a:t>
                </a:r>
                <a:r>
                  <a:rPr lang="cs-CZ" dirty="0"/>
                  <a:t> </a:t>
                </a:r>
                <a:r>
                  <a:rPr lang="cs-CZ" dirty="0" err="1"/>
                  <a:t>simultaneously</a:t>
                </a:r>
                <a:r>
                  <a:rPr lang="cs-CZ" dirty="0"/>
                  <a:t> set </a:t>
                </a:r>
                <a:r>
                  <a:rPr lang="cs-CZ" dirty="0" err="1"/>
                  <a:t>their</a:t>
                </a:r>
                <a:r>
                  <a:rPr lang="cs-CZ" dirty="0"/>
                  <a:t> </a:t>
                </a:r>
                <a:r>
                  <a:rPr lang="cs-CZ" dirty="0" err="1"/>
                  <a:t>quantities</a:t>
                </a:r>
                <a:endParaRPr lang="cs-CZ" dirty="0"/>
              </a:p>
              <a:p>
                <a:endParaRPr lang="en-US" sz="2400" dirty="0"/>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38199" y="1474377"/>
                <a:ext cx="10892051" cy="5234808"/>
              </a:xfrm>
              <a:blipFill>
                <a:blip r:embed="rId3"/>
                <a:stretch>
                  <a:fillRect l="-727" t="-1630"/>
                </a:stretch>
              </a:blipFill>
            </p:spPr>
            <p:txBody>
              <a:bodyPr/>
              <a:lstStyle/>
              <a:p>
                <a:r>
                  <a:rPr lang="cs-CZ">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endParaRPr lang="cs-CZ" dirty="0"/>
          </a:p>
        </p:txBody>
      </p:sp>
    </p:spTree>
    <p:extLst>
      <p:ext uri="{BB962C8B-B14F-4D97-AF65-F5344CB8AC3E}">
        <p14:creationId xmlns:p14="http://schemas.microsoft.com/office/powerpoint/2010/main" val="13709478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66671"/>
                <a:ext cx="10892051" cy="5013913"/>
              </a:xfrm>
            </p:spPr>
            <p:txBody>
              <a:bodyPr>
                <a:noAutofit/>
              </a:bodyPr>
              <a:lstStyle/>
              <a:p>
                <a:pPr marL="0" indent="0">
                  <a:buNone/>
                </a:pPr>
                <a:r>
                  <a:rPr lang="cs-CZ" sz="2400" b="1" dirty="0"/>
                  <a:t>2nd </a:t>
                </a:r>
                <a:r>
                  <a:rPr lang="cs-CZ" sz="2400" b="1" dirty="0" err="1"/>
                  <a:t>stage</a:t>
                </a:r>
                <a:endParaRPr lang="cs-CZ" sz="2400" b="1" dirty="0"/>
              </a:p>
              <a:p>
                <a:r>
                  <a:rPr lang="cs-CZ" sz="2400" dirty="0"/>
                  <a:t>FOC: </a:t>
                </a:r>
                <a14:m>
                  <m:oMath xmlns:m="http://schemas.openxmlformats.org/officeDocument/2006/math">
                    <m:sSubSup>
                      <m:sSubSupPr>
                        <m:ctrlPr>
                          <a:rPr lang="cs-CZ" sz="2400" i="1">
                            <a:latin typeface="Cambria Math" panose="02040503050406030204" pitchFamily="18" charset="0"/>
                          </a:rPr>
                        </m:ctrlPr>
                      </m:sSubSupPr>
                      <m:e>
                        <m:r>
                          <a:rPr lang="cs-CZ" sz="2400" i="1">
                            <a:latin typeface="Cambria Math" panose="02040503050406030204" pitchFamily="18" charset="0"/>
                          </a:rPr>
                          <m:t>𝑞</m:t>
                        </m:r>
                      </m:e>
                      <m:sub>
                        <m:r>
                          <a:rPr lang="cs-CZ" sz="2400" i="1">
                            <a:latin typeface="Cambria Math" panose="02040503050406030204" pitchFamily="18" charset="0"/>
                          </a:rPr>
                          <m:t>𝑖</m:t>
                        </m:r>
                      </m:sub>
                      <m:sup>
                        <m:r>
                          <a:rPr lang="cs-CZ" sz="2400" i="1">
                            <a:latin typeface="Cambria Math" panose="02040503050406030204" pitchFamily="18" charset="0"/>
                          </a:rPr>
                          <m:t>∗</m:t>
                        </m:r>
                      </m:sup>
                    </m:sSubSup>
                    <m:r>
                      <a:rPr lang="cs-CZ" sz="2400" i="1">
                        <a:latin typeface="Cambria Math" panose="02040503050406030204" pitchFamily="18" charset="0"/>
                      </a:rPr>
                      <m:t>=</m:t>
                    </m:r>
                    <m:f>
                      <m:fPr>
                        <m:ctrlPr>
                          <a:rPr lang="cs-CZ" sz="2400" i="1">
                            <a:latin typeface="Cambria Math" panose="02040503050406030204" pitchFamily="18" charset="0"/>
                          </a:rPr>
                        </m:ctrlPr>
                      </m:fPr>
                      <m:num>
                        <m:r>
                          <a:rPr lang="cs-CZ" sz="2400" i="1">
                            <a:latin typeface="Cambria Math" panose="02040503050406030204" pitchFamily="18" charset="0"/>
                          </a:rPr>
                          <m:t>1−</m:t>
                        </m:r>
                        <m:sSub>
                          <m:sSubPr>
                            <m:ctrlPr>
                              <a:rPr lang="cs-CZ" sz="2400" i="1">
                                <a:latin typeface="Cambria Math" panose="02040503050406030204" pitchFamily="18" charset="0"/>
                              </a:rPr>
                            </m:ctrlPr>
                          </m:sSubPr>
                          <m:e>
                            <m:r>
                              <a:rPr lang="cs-CZ" sz="2400" i="1">
                                <a:latin typeface="Cambria Math" panose="02040503050406030204" pitchFamily="18" charset="0"/>
                              </a:rPr>
                              <m:t>𝑐</m:t>
                            </m:r>
                          </m:e>
                          <m:sub>
                            <m:r>
                              <a:rPr lang="cs-CZ" sz="2400" i="1">
                                <a:latin typeface="Cambria Math" panose="02040503050406030204" pitchFamily="18" charset="0"/>
                              </a:rPr>
                              <m:t>𝑖</m:t>
                            </m:r>
                          </m:sub>
                        </m:sSub>
                        <m:r>
                          <a:rPr lang="cs-CZ" sz="2400" i="1">
                            <a:latin typeface="Cambria Math" panose="02040503050406030204" pitchFamily="18" charset="0"/>
                          </a:rPr>
                          <m:t>−</m:t>
                        </m:r>
                        <m:sSub>
                          <m:sSubPr>
                            <m:ctrlPr>
                              <a:rPr lang="cs-CZ" sz="2400" i="1">
                                <a:latin typeface="Cambria Math" panose="02040503050406030204" pitchFamily="18" charset="0"/>
                              </a:rPr>
                            </m:ctrlPr>
                          </m:sSubPr>
                          <m:e>
                            <m:r>
                              <a:rPr lang="cs-CZ" sz="2400" i="1">
                                <a:latin typeface="Cambria Math" panose="02040503050406030204" pitchFamily="18" charset="0"/>
                              </a:rPr>
                              <m:t>𝑞</m:t>
                            </m:r>
                          </m:e>
                          <m:sub>
                            <m:r>
                              <a:rPr lang="cs-CZ" sz="2400" i="1">
                                <a:latin typeface="Cambria Math" panose="02040503050406030204" pitchFamily="18" charset="0"/>
                              </a:rPr>
                              <m:t>𝑗</m:t>
                            </m:r>
                          </m:sub>
                        </m:sSub>
                      </m:num>
                      <m:den>
                        <m:r>
                          <a:rPr lang="cs-CZ" sz="2400" i="1">
                            <a:latin typeface="Cambria Math" panose="02040503050406030204" pitchFamily="18" charset="0"/>
                          </a:rPr>
                          <m:t>2</m:t>
                        </m:r>
                      </m:den>
                    </m:f>
                  </m:oMath>
                </a14:m>
                <a:endParaRPr lang="cs-CZ" sz="2400" dirty="0"/>
              </a:p>
              <a:p>
                <a:r>
                  <a:rPr lang="cs-CZ" sz="2400" dirty="0" err="1"/>
                  <a:t>Solving</a:t>
                </a:r>
                <a:r>
                  <a:rPr lang="cs-CZ" sz="2400" dirty="0"/>
                  <a:t> </a:t>
                </a:r>
                <a:r>
                  <a:rPr lang="cs-CZ" sz="2400" dirty="0">
                    <a:sym typeface="Wingdings" panose="05000000000000000000" pitchFamily="2" charset="2"/>
                  </a:rPr>
                  <a:t> </a:t>
                </a:r>
                <a14:m>
                  <m:oMath xmlns:m="http://schemas.openxmlformats.org/officeDocument/2006/math">
                    <m:sSubSup>
                      <m:sSubSupPr>
                        <m:ctrlPr>
                          <a:rPr lang="cs-CZ" sz="2400" i="1">
                            <a:latin typeface="Cambria Math" panose="02040503050406030204" pitchFamily="18" charset="0"/>
                          </a:rPr>
                        </m:ctrlPr>
                      </m:sSubSupPr>
                      <m:e>
                        <m:r>
                          <a:rPr lang="cs-CZ" sz="2400" i="1">
                            <a:latin typeface="Cambria Math" panose="02040503050406030204" pitchFamily="18" charset="0"/>
                          </a:rPr>
                          <m:t>𝑞</m:t>
                        </m:r>
                      </m:e>
                      <m:sub>
                        <m:r>
                          <a:rPr lang="cs-CZ" sz="2400" i="1">
                            <a:latin typeface="Cambria Math" panose="02040503050406030204" pitchFamily="18" charset="0"/>
                          </a:rPr>
                          <m:t>𝑖</m:t>
                        </m:r>
                      </m:sub>
                      <m:sup/>
                    </m:sSubSup>
                    <m:r>
                      <a:rPr lang="cs-CZ" sz="2400" i="1">
                        <a:latin typeface="Cambria Math" panose="02040503050406030204" pitchFamily="18" charset="0"/>
                      </a:rPr>
                      <m:t>=</m:t>
                    </m:r>
                    <m:f>
                      <m:fPr>
                        <m:ctrlPr>
                          <a:rPr lang="cs-CZ" sz="2400" i="1">
                            <a:latin typeface="Cambria Math" panose="02040503050406030204" pitchFamily="18" charset="0"/>
                          </a:rPr>
                        </m:ctrlPr>
                      </m:fPr>
                      <m:num>
                        <m:r>
                          <a:rPr lang="cs-CZ" sz="2400" i="1">
                            <a:latin typeface="Cambria Math" panose="02040503050406030204" pitchFamily="18" charset="0"/>
                          </a:rPr>
                          <m:t>1−2</m:t>
                        </m:r>
                        <m:sSub>
                          <m:sSubPr>
                            <m:ctrlPr>
                              <a:rPr lang="cs-CZ" sz="2400" i="1">
                                <a:latin typeface="Cambria Math" panose="02040503050406030204" pitchFamily="18" charset="0"/>
                              </a:rPr>
                            </m:ctrlPr>
                          </m:sSubPr>
                          <m:e>
                            <m:r>
                              <a:rPr lang="cs-CZ" sz="2400" i="1">
                                <a:latin typeface="Cambria Math" panose="02040503050406030204" pitchFamily="18" charset="0"/>
                              </a:rPr>
                              <m:t>𝑐</m:t>
                            </m:r>
                          </m:e>
                          <m:sub>
                            <m:r>
                              <a:rPr lang="cs-CZ" sz="2400" i="1">
                                <a:latin typeface="Cambria Math" panose="02040503050406030204" pitchFamily="18" charset="0"/>
                              </a:rPr>
                              <m:t>𝑖</m:t>
                            </m:r>
                          </m:sub>
                        </m:sSub>
                        <m:r>
                          <a:rPr lang="cs-CZ" sz="2400" i="1">
                            <a:latin typeface="Cambria Math" panose="02040503050406030204" pitchFamily="18" charset="0"/>
                          </a:rPr>
                          <m:t>+</m:t>
                        </m:r>
                        <m:sSub>
                          <m:sSubPr>
                            <m:ctrlPr>
                              <a:rPr lang="cs-CZ" sz="2400" i="1">
                                <a:latin typeface="Cambria Math" panose="02040503050406030204" pitchFamily="18" charset="0"/>
                              </a:rPr>
                            </m:ctrlPr>
                          </m:sSubPr>
                          <m:e>
                            <m:r>
                              <a:rPr lang="cs-CZ" sz="2400" i="1">
                                <a:latin typeface="Cambria Math" panose="02040503050406030204" pitchFamily="18" charset="0"/>
                              </a:rPr>
                              <m:t>𝑐</m:t>
                            </m:r>
                          </m:e>
                          <m:sub>
                            <m:r>
                              <a:rPr lang="cs-CZ" sz="2400" i="1">
                                <a:latin typeface="Cambria Math" panose="02040503050406030204" pitchFamily="18" charset="0"/>
                              </a:rPr>
                              <m:t>𝑗</m:t>
                            </m:r>
                          </m:sub>
                        </m:sSub>
                      </m:num>
                      <m:den>
                        <m:r>
                          <a:rPr lang="cs-CZ" sz="2400" i="1">
                            <a:latin typeface="Cambria Math" panose="02040503050406030204" pitchFamily="18" charset="0"/>
                          </a:rPr>
                          <m:t>3</m:t>
                        </m:r>
                      </m:den>
                    </m:f>
                  </m:oMath>
                </a14:m>
                <a:r>
                  <a:rPr lang="cs-CZ" sz="2400" dirty="0"/>
                  <a:t>, </a:t>
                </a:r>
                <a14:m>
                  <m:oMath xmlns:m="http://schemas.openxmlformats.org/officeDocument/2006/math">
                    <m:r>
                      <a:rPr lang="cs-CZ" sz="2400" i="1">
                        <a:latin typeface="Cambria Math" panose="02040503050406030204" pitchFamily="18" charset="0"/>
                      </a:rPr>
                      <m:t>𝑃</m:t>
                    </m:r>
                    <m:r>
                      <a:rPr lang="cs-CZ" sz="2400" i="1">
                        <a:latin typeface="Cambria Math" panose="02040503050406030204" pitchFamily="18" charset="0"/>
                      </a:rPr>
                      <m:t>=</m:t>
                    </m:r>
                    <m:f>
                      <m:fPr>
                        <m:ctrlPr>
                          <a:rPr lang="cs-CZ" sz="2400" i="1">
                            <a:latin typeface="Cambria Math" panose="02040503050406030204" pitchFamily="18" charset="0"/>
                          </a:rPr>
                        </m:ctrlPr>
                      </m:fPr>
                      <m:num>
                        <m:r>
                          <a:rPr lang="cs-CZ" sz="2400" i="1">
                            <a:latin typeface="Cambria Math" panose="02040503050406030204" pitchFamily="18" charset="0"/>
                          </a:rPr>
                          <m:t>1+</m:t>
                        </m:r>
                        <m:sSub>
                          <m:sSubPr>
                            <m:ctrlPr>
                              <a:rPr lang="cs-CZ" sz="2400" i="1">
                                <a:latin typeface="Cambria Math" panose="02040503050406030204" pitchFamily="18" charset="0"/>
                              </a:rPr>
                            </m:ctrlPr>
                          </m:sSubPr>
                          <m:e>
                            <m:r>
                              <a:rPr lang="cs-CZ" sz="2400" i="1">
                                <a:latin typeface="Cambria Math" panose="02040503050406030204" pitchFamily="18" charset="0"/>
                              </a:rPr>
                              <m:t>𝑐</m:t>
                            </m:r>
                          </m:e>
                          <m:sub>
                            <m:r>
                              <a:rPr lang="cs-CZ" sz="2400" i="1">
                                <a:latin typeface="Cambria Math" panose="02040503050406030204" pitchFamily="18" charset="0"/>
                              </a:rPr>
                              <m:t>𝑖</m:t>
                            </m:r>
                          </m:sub>
                        </m:sSub>
                        <m:r>
                          <a:rPr lang="cs-CZ" sz="2400" i="1">
                            <a:latin typeface="Cambria Math" panose="02040503050406030204" pitchFamily="18" charset="0"/>
                          </a:rPr>
                          <m:t>+</m:t>
                        </m:r>
                        <m:sSub>
                          <m:sSubPr>
                            <m:ctrlPr>
                              <a:rPr lang="cs-CZ" sz="2400" i="1">
                                <a:latin typeface="Cambria Math" panose="02040503050406030204" pitchFamily="18" charset="0"/>
                              </a:rPr>
                            </m:ctrlPr>
                          </m:sSubPr>
                          <m:e>
                            <m:r>
                              <a:rPr lang="cs-CZ" sz="2400" i="1">
                                <a:latin typeface="Cambria Math" panose="02040503050406030204" pitchFamily="18" charset="0"/>
                              </a:rPr>
                              <m:t>𝑐</m:t>
                            </m:r>
                          </m:e>
                          <m:sub>
                            <m:r>
                              <a:rPr lang="cs-CZ" sz="2400" i="1">
                                <a:latin typeface="Cambria Math" panose="02040503050406030204" pitchFamily="18" charset="0"/>
                              </a:rPr>
                              <m:t>𝑗</m:t>
                            </m:r>
                          </m:sub>
                        </m:sSub>
                      </m:num>
                      <m:den>
                        <m:r>
                          <a:rPr lang="cs-CZ" sz="2400" i="1">
                            <a:latin typeface="Cambria Math" panose="02040503050406030204" pitchFamily="18" charset="0"/>
                          </a:rPr>
                          <m:t>3</m:t>
                        </m:r>
                      </m:den>
                    </m:f>
                  </m:oMath>
                </a14:m>
                <a:r>
                  <a:rPr lang="cs-CZ" sz="2400" dirty="0"/>
                  <a:t> </a:t>
                </a:r>
                <a:endParaRPr lang="cs-CZ" sz="2400" b="1" i="1" dirty="0">
                  <a:latin typeface="Cambria Math" panose="02040503050406030204" pitchFamily="18" charset="0"/>
                </a:endParaRPr>
              </a:p>
              <a:p>
                <a14:m>
                  <m:oMath xmlns:m="http://schemas.openxmlformats.org/officeDocument/2006/math">
                    <m:sSub>
                      <m:sSubPr>
                        <m:ctrlPr>
                          <a:rPr lang="cs-CZ" sz="2400" i="1" smtClean="0">
                            <a:latin typeface="Cambria Math" panose="02040503050406030204" pitchFamily="18" charset="0"/>
                          </a:rPr>
                        </m:ctrlPr>
                      </m:sSubPr>
                      <m:e>
                        <m:r>
                          <a:rPr lang="cs-CZ" sz="2400" i="1">
                            <a:latin typeface="Cambria Math" panose="02040503050406030204" pitchFamily="18" charset="0"/>
                          </a:rPr>
                          <m:t>𝑐</m:t>
                        </m:r>
                      </m:e>
                      <m:sub>
                        <m:r>
                          <a:rPr lang="cs-CZ" sz="2400" i="1">
                            <a:latin typeface="Cambria Math" panose="02040503050406030204" pitchFamily="18" charset="0"/>
                          </a:rPr>
                          <m:t>𝑖</m:t>
                        </m:r>
                      </m:sub>
                    </m:sSub>
                    <m:r>
                      <a:rPr lang="cs-CZ" sz="2400" i="1">
                        <a:latin typeface="Cambria Math" panose="02040503050406030204" pitchFamily="18" charset="0"/>
                      </a:rPr>
                      <m:t>=</m:t>
                    </m:r>
                    <m:r>
                      <a:rPr lang="cs-CZ" sz="2400" i="1">
                        <a:latin typeface="Cambria Math" panose="02040503050406030204" pitchFamily="18" charset="0"/>
                      </a:rPr>
                      <m:t>𝑐</m:t>
                    </m:r>
                    <m:r>
                      <a:rPr lang="cs-CZ" sz="2400" i="1">
                        <a:latin typeface="Cambria Math" panose="02040503050406030204" pitchFamily="18" charset="0"/>
                      </a:rPr>
                      <m:t>−</m:t>
                    </m:r>
                    <m:sSub>
                      <m:sSubPr>
                        <m:ctrlPr>
                          <a:rPr lang="cs-CZ" sz="2400" i="1">
                            <a:latin typeface="Cambria Math" panose="02040503050406030204" pitchFamily="18" charset="0"/>
                          </a:rPr>
                        </m:ctrlPr>
                      </m:sSubPr>
                      <m:e>
                        <m:r>
                          <a:rPr lang="cs-CZ" sz="2400" i="1">
                            <a:latin typeface="Cambria Math" panose="02040503050406030204" pitchFamily="18" charset="0"/>
                          </a:rPr>
                          <m:t>𝑥</m:t>
                        </m:r>
                      </m:e>
                      <m:sub>
                        <m:r>
                          <a:rPr lang="cs-CZ" sz="2400" i="1">
                            <a:latin typeface="Cambria Math" panose="02040503050406030204" pitchFamily="18" charset="0"/>
                          </a:rPr>
                          <m:t>𝑖</m:t>
                        </m:r>
                      </m:sub>
                    </m:sSub>
                    <m:r>
                      <a:rPr lang="cs-CZ" sz="2400" i="1">
                        <a:latin typeface="Cambria Math" panose="02040503050406030204" pitchFamily="18" charset="0"/>
                      </a:rPr>
                      <m:t>−</m:t>
                    </m:r>
                    <m:r>
                      <a:rPr lang="cs-CZ" sz="2400" i="1">
                        <a:latin typeface="Cambria Math" panose="02040503050406030204" pitchFamily="18" charset="0"/>
                        <a:ea typeface="Cambria Math" panose="02040503050406030204" pitchFamily="18" charset="0"/>
                      </a:rPr>
                      <m:t>𝛽</m:t>
                    </m:r>
                    <m:sSub>
                      <m:sSubPr>
                        <m:ctrlPr>
                          <a:rPr lang="cs-CZ" sz="2400" i="1">
                            <a:latin typeface="Cambria Math" panose="02040503050406030204" pitchFamily="18" charset="0"/>
                          </a:rPr>
                        </m:ctrlPr>
                      </m:sSubPr>
                      <m:e>
                        <m:r>
                          <a:rPr lang="cs-CZ" sz="2400" i="1">
                            <a:latin typeface="Cambria Math" panose="02040503050406030204" pitchFamily="18" charset="0"/>
                          </a:rPr>
                          <m:t>𝑥</m:t>
                        </m:r>
                      </m:e>
                      <m:sub>
                        <m:r>
                          <a:rPr lang="cs-CZ" sz="2400" i="1">
                            <a:latin typeface="Cambria Math" panose="02040503050406030204" pitchFamily="18" charset="0"/>
                          </a:rPr>
                          <m:t>𝑗</m:t>
                        </m:r>
                      </m:sub>
                    </m:sSub>
                  </m:oMath>
                </a14:m>
                <a:r>
                  <a:rPr lang="cs-CZ" sz="2400" dirty="0"/>
                  <a:t> </a:t>
                </a:r>
                <a:r>
                  <a:rPr lang="cs-CZ" sz="2400" dirty="0">
                    <a:sym typeface="Wingdings" panose="05000000000000000000" pitchFamily="2" charset="2"/>
                  </a:rPr>
                  <a:t> </a:t>
                </a:r>
                <a14:m>
                  <m:oMath xmlns:m="http://schemas.openxmlformats.org/officeDocument/2006/math">
                    <m:sSubSup>
                      <m:sSubSupPr>
                        <m:ctrlPr>
                          <a:rPr lang="cs-CZ" sz="2400" i="1" smtClean="0">
                            <a:latin typeface="Cambria Math" panose="02040503050406030204" pitchFamily="18" charset="0"/>
                          </a:rPr>
                        </m:ctrlPr>
                      </m:sSubSupPr>
                      <m:e>
                        <m:r>
                          <a:rPr lang="cs-CZ" sz="2400" i="1">
                            <a:latin typeface="Cambria Math" panose="02040503050406030204" pitchFamily="18" charset="0"/>
                          </a:rPr>
                          <m:t>𝑞</m:t>
                        </m:r>
                      </m:e>
                      <m:sub>
                        <m:r>
                          <a:rPr lang="cs-CZ" sz="2400" i="1">
                            <a:latin typeface="Cambria Math" panose="02040503050406030204" pitchFamily="18" charset="0"/>
                          </a:rPr>
                          <m:t>𝑖</m:t>
                        </m:r>
                      </m:sub>
                      <m:sup/>
                    </m:sSubSup>
                    <m:r>
                      <a:rPr lang="cs-CZ" sz="2400" i="1">
                        <a:latin typeface="Cambria Math" panose="02040503050406030204" pitchFamily="18" charset="0"/>
                      </a:rPr>
                      <m:t>=</m:t>
                    </m:r>
                    <m:f>
                      <m:fPr>
                        <m:ctrlPr>
                          <a:rPr lang="cs-CZ" sz="2400" i="1">
                            <a:latin typeface="Cambria Math" panose="02040503050406030204" pitchFamily="18" charset="0"/>
                          </a:rPr>
                        </m:ctrlPr>
                      </m:fPr>
                      <m:num>
                        <m:r>
                          <a:rPr lang="cs-CZ" sz="2400" i="1">
                            <a:latin typeface="Cambria Math" panose="02040503050406030204" pitchFamily="18" charset="0"/>
                          </a:rPr>
                          <m:t>1−</m:t>
                        </m:r>
                        <m:r>
                          <a:rPr lang="cs-CZ" sz="2400" b="0" i="1" smtClean="0">
                            <a:latin typeface="Cambria Math" panose="02040503050406030204" pitchFamily="18" charset="0"/>
                          </a:rPr>
                          <m:t>𝑐</m:t>
                        </m:r>
                        <m:r>
                          <a:rPr lang="cs-CZ" sz="2400" b="0" i="1" smtClean="0">
                            <a:latin typeface="Cambria Math" panose="02040503050406030204" pitchFamily="18" charset="0"/>
                          </a:rPr>
                          <m:t>+(2−</m:t>
                        </m:r>
                        <m:r>
                          <a:rPr lang="cs-CZ" sz="2400" b="0" i="1" smtClean="0">
                            <a:latin typeface="Cambria Math" panose="02040503050406030204" pitchFamily="18" charset="0"/>
                            <a:ea typeface="Cambria Math" panose="02040503050406030204" pitchFamily="18" charset="0"/>
                          </a:rPr>
                          <m:t>𝛽</m:t>
                        </m:r>
                        <m:r>
                          <a:rPr lang="cs-CZ" sz="2400" b="0" i="1" smtClean="0">
                            <a:latin typeface="Cambria Math" panose="02040503050406030204" pitchFamily="18" charset="0"/>
                            <a:ea typeface="Cambria Math" panose="02040503050406030204" pitchFamily="18" charset="0"/>
                          </a:rPr>
                          <m:t>)</m:t>
                        </m:r>
                        <m:sSub>
                          <m:sSubPr>
                            <m:ctrlPr>
                              <a:rPr lang="cs-CZ" sz="2400" i="1">
                                <a:latin typeface="Cambria Math" panose="02040503050406030204" pitchFamily="18" charset="0"/>
                              </a:rPr>
                            </m:ctrlPr>
                          </m:sSubPr>
                          <m:e>
                            <m:r>
                              <a:rPr lang="cs-CZ" sz="2400" b="0" i="1" smtClean="0">
                                <a:latin typeface="Cambria Math" panose="02040503050406030204" pitchFamily="18" charset="0"/>
                              </a:rPr>
                              <m:t>𝑥</m:t>
                            </m:r>
                          </m:e>
                          <m:sub>
                            <m:r>
                              <a:rPr lang="cs-CZ" sz="2400" i="1">
                                <a:latin typeface="Cambria Math" panose="02040503050406030204" pitchFamily="18" charset="0"/>
                              </a:rPr>
                              <m:t>𝑖</m:t>
                            </m:r>
                          </m:sub>
                        </m:sSub>
                        <m:r>
                          <a:rPr lang="cs-CZ" sz="2400" b="0" i="1" smtClean="0">
                            <a:latin typeface="Cambria Math" panose="02040503050406030204" pitchFamily="18" charset="0"/>
                          </a:rPr>
                          <m:t>+(2</m:t>
                        </m:r>
                        <m:r>
                          <a:rPr lang="cs-CZ" sz="2400" b="0" i="1" smtClean="0">
                            <a:latin typeface="Cambria Math" panose="02040503050406030204" pitchFamily="18" charset="0"/>
                            <a:ea typeface="Cambria Math" panose="02040503050406030204" pitchFamily="18" charset="0"/>
                          </a:rPr>
                          <m:t>𝛽</m:t>
                        </m:r>
                        <m:r>
                          <a:rPr lang="cs-CZ" sz="2400" b="0" i="1" smtClean="0">
                            <a:latin typeface="Cambria Math" panose="02040503050406030204" pitchFamily="18" charset="0"/>
                            <a:ea typeface="Cambria Math" panose="02040503050406030204" pitchFamily="18" charset="0"/>
                          </a:rPr>
                          <m:t>−1)</m:t>
                        </m:r>
                        <m:sSub>
                          <m:sSubPr>
                            <m:ctrlPr>
                              <a:rPr lang="cs-CZ" sz="2400" i="1">
                                <a:latin typeface="Cambria Math" panose="02040503050406030204" pitchFamily="18" charset="0"/>
                              </a:rPr>
                            </m:ctrlPr>
                          </m:sSubPr>
                          <m:e>
                            <m:r>
                              <a:rPr lang="cs-CZ" sz="2400" b="0" i="1" smtClean="0">
                                <a:latin typeface="Cambria Math" panose="02040503050406030204" pitchFamily="18" charset="0"/>
                              </a:rPr>
                              <m:t>𝑥</m:t>
                            </m:r>
                          </m:e>
                          <m:sub>
                            <m:r>
                              <a:rPr lang="cs-CZ" sz="2400" i="1">
                                <a:latin typeface="Cambria Math" panose="02040503050406030204" pitchFamily="18" charset="0"/>
                              </a:rPr>
                              <m:t>𝑗</m:t>
                            </m:r>
                          </m:sub>
                        </m:sSub>
                      </m:num>
                      <m:den>
                        <m:r>
                          <a:rPr lang="cs-CZ" sz="2400" b="0" i="1" smtClean="0">
                            <a:latin typeface="Cambria Math" panose="02040503050406030204" pitchFamily="18" charset="0"/>
                          </a:rPr>
                          <m:t>3</m:t>
                        </m:r>
                      </m:den>
                    </m:f>
                  </m:oMath>
                </a14:m>
                <a:endParaRPr lang="cs-CZ" sz="2400" dirty="0"/>
              </a:p>
              <a:p>
                <a:r>
                  <a:rPr lang="cs-CZ" sz="2400" dirty="0" err="1"/>
                  <a:t>Firm</a:t>
                </a:r>
                <a:r>
                  <a:rPr lang="cs-CZ" sz="2400" dirty="0"/>
                  <a:t> </a:t>
                </a:r>
                <a:r>
                  <a:rPr lang="cs-CZ" sz="2400" dirty="0" err="1"/>
                  <a:t>i‘s</a:t>
                </a:r>
                <a:r>
                  <a:rPr lang="cs-CZ" sz="2400" dirty="0"/>
                  <a:t> output</a:t>
                </a:r>
              </a:p>
              <a:p>
                <a:pPr lvl="1"/>
                <a:r>
                  <a:rPr lang="cs-CZ" b="1" dirty="0" err="1"/>
                  <a:t>Increases</a:t>
                </a:r>
                <a:r>
                  <a:rPr lang="cs-CZ" b="1" dirty="0"/>
                  <a:t> with </a:t>
                </a:r>
                <a:r>
                  <a:rPr lang="cs-CZ" b="1" dirty="0" err="1"/>
                  <a:t>its</a:t>
                </a:r>
                <a:r>
                  <a:rPr lang="cs-CZ" b="1" dirty="0"/>
                  <a:t> </a:t>
                </a:r>
                <a:r>
                  <a:rPr lang="cs-CZ" b="1" dirty="0" err="1"/>
                  <a:t>own</a:t>
                </a:r>
                <a:r>
                  <a:rPr lang="cs-CZ" b="1" dirty="0"/>
                  <a:t> R&amp;D</a:t>
                </a:r>
                <a:r>
                  <a:rPr lang="cs-CZ" dirty="0"/>
                  <a:t>: </a:t>
                </a:r>
                <a:r>
                  <a:rPr lang="cs-CZ" dirty="0" err="1"/>
                  <a:t>Own</a:t>
                </a:r>
                <a:r>
                  <a:rPr lang="cs-CZ" dirty="0"/>
                  <a:t> R&amp;D </a:t>
                </a:r>
                <a:r>
                  <a:rPr lang="cs-CZ" dirty="0" err="1"/>
                  <a:t>reduces</a:t>
                </a:r>
                <a:r>
                  <a:rPr lang="cs-CZ" dirty="0"/>
                  <a:t> </a:t>
                </a:r>
                <a:r>
                  <a:rPr lang="cs-CZ" dirty="0" err="1"/>
                  <a:t>own</a:t>
                </a:r>
                <a:r>
                  <a:rPr lang="cs-CZ" dirty="0"/>
                  <a:t> </a:t>
                </a:r>
                <a:r>
                  <a:rPr lang="cs-CZ" dirty="0" err="1"/>
                  <a:t>marginal</a:t>
                </a:r>
                <a:r>
                  <a:rPr lang="cs-CZ" dirty="0"/>
                  <a:t> </a:t>
                </a:r>
                <a:r>
                  <a:rPr lang="cs-CZ" dirty="0" err="1"/>
                  <a:t>costs</a:t>
                </a:r>
                <a:endParaRPr lang="cs-CZ" dirty="0"/>
              </a:p>
              <a:p>
                <a:pPr lvl="1"/>
                <a:r>
                  <a:rPr lang="cs-CZ" b="1" dirty="0" err="1"/>
                  <a:t>Decreases</a:t>
                </a:r>
                <a:r>
                  <a:rPr lang="cs-CZ" b="1" dirty="0"/>
                  <a:t> with </a:t>
                </a:r>
                <a:r>
                  <a:rPr lang="cs-CZ" b="1" dirty="0" err="1"/>
                  <a:t>firm</a:t>
                </a:r>
                <a:r>
                  <a:rPr lang="cs-CZ" b="1" dirty="0"/>
                  <a:t> </a:t>
                </a:r>
                <a:r>
                  <a:rPr lang="cs-CZ" b="1" dirty="0" err="1"/>
                  <a:t>j‘s</a:t>
                </a:r>
                <a:r>
                  <a:rPr lang="cs-CZ" b="1" dirty="0"/>
                  <a:t> R&amp;D </a:t>
                </a:r>
                <a:r>
                  <a:rPr lang="cs-CZ" b="1" dirty="0" err="1"/>
                  <a:t>if</a:t>
                </a:r>
                <a:r>
                  <a:rPr lang="cs-CZ" b="1" dirty="0"/>
                  <a:t> </a:t>
                </a:r>
                <a14:m>
                  <m:oMath xmlns:m="http://schemas.openxmlformats.org/officeDocument/2006/math">
                    <m:r>
                      <a:rPr lang="cs-CZ" b="1" i="1">
                        <a:latin typeface="Cambria Math" panose="02040503050406030204" pitchFamily="18" charset="0"/>
                        <a:ea typeface="Cambria Math" panose="02040503050406030204" pitchFamily="18" charset="0"/>
                      </a:rPr>
                      <m:t>𝜷</m:t>
                    </m:r>
                    <m:r>
                      <a:rPr lang="cs-CZ" b="1" i="1" smtClean="0">
                        <a:latin typeface="Cambria Math" panose="02040503050406030204" pitchFamily="18" charset="0"/>
                        <a:ea typeface="Cambria Math" panose="02040503050406030204" pitchFamily="18" charset="0"/>
                      </a:rPr>
                      <m:t>&lt;</m:t>
                    </m:r>
                    <m:f>
                      <m:fPr>
                        <m:ctrlPr>
                          <a:rPr lang="cs-CZ" b="1" i="1">
                            <a:latin typeface="Cambria Math" panose="02040503050406030204" pitchFamily="18" charset="0"/>
                            <a:ea typeface="Cambria Math" panose="02040503050406030204" pitchFamily="18" charset="0"/>
                          </a:rPr>
                        </m:ctrlPr>
                      </m:fPr>
                      <m:num>
                        <m:r>
                          <a:rPr lang="cs-CZ" b="1" i="1">
                            <a:latin typeface="Cambria Math" panose="02040503050406030204" pitchFamily="18" charset="0"/>
                            <a:ea typeface="Cambria Math" panose="02040503050406030204" pitchFamily="18" charset="0"/>
                          </a:rPr>
                          <m:t>𝟏</m:t>
                        </m:r>
                      </m:num>
                      <m:den>
                        <m:r>
                          <a:rPr lang="cs-CZ" b="1" i="1">
                            <a:latin typeface="Cambria Math" panose="02040503050406030204" pitchFamily="18" charset="0"/>
                            <a:ea typeface="Cambria Math" panose="02040503050406030204" pitchFamily="18" charset="0"/>
                          </a:rPr>
                          <m:t>𝟐</m:t>
                        </m:r>
                      </m:den>
                    </m:f>
                  </m:oMath>
                </a14:m>
                <a:r>
                  <a:rPr lang="cs-CZ" b="1" dirty="0"/>
                  <a:t>: </a:t>
                </a:r>
                <a:r>
                  <a:rPr lang="cs-CZ" dirty="0" err="1"/>
                  <a:t>If</a:t>
                </a:r>
                <a:r>
                  <a:rPr lang="cs-CZ" dirty="0"/>
                  <a:t> </a:t>
                </a:r>
                <a:r>
                  <a:rPr lang="cs-CZ" dirty="0" err="1"/>
                  <a:t>spillover</a:t>
                </a:r>
                <a:r>
                  <a:rPr lang="cs-CZ" dirty="0"/>
                  <a:t> </a:t>
                </a:r>
                <a:r>
                  <a:rPr lang="cs-CZ" dirty="0" err="1"/>
                  <a:t>relatively</a:t>
                </a:r>
                <a:r>
                  <a:rPr lang="cs-CZ" dirty="0"/>
                  <a:t> </a:t>
                </a:r>
                <a:r>
                  <a:rPr lang="cs-CZ" dirty="0" err="1"/>
                  <a:t>small</a:t>
                </a:r>
                <a:r>
                  <a:rPr lang="cs-CZ" dirty="0"/>
                  <a:t>, </a:t>
                </a:r>
                <a:r>
                  <a:rPr lang="cs-CZ" dirty="0" err="1"/>
                  <a:t>firm</a:t>
                </a:r>
                <a:r>
                  <a:rPr lang="cs-CZ" dirty="0"/>
                  <a:t> </a:t>
                </a:r>
                <a:r>
                  <a:rPr lang="cs-CZ" dirty="0" err="1"/>
                  <a:t>j‘s</a:t>
                </a:r>
                <a:r>
                  <a:rPr lang="cs-CZ" dirty="0"/>
                  <a:t> R&amp;D </a:t>
                </a:r>
                <a:r>
                  <a:rPr lang="cs-CZ" dirty="0" err="1"/>
                  <a:t>mainly</a:t>
                </a:r>
                <a:r>
                  <a:rPr lang="cs-CZ" dirty="0"/>
                  <a:t> </a:t>
                </a:r>
                <a:r>
                  <a:rPr lang="cs-CZ" dirty="0" err="1"/>
                  <a:t>reduces</a:t>
                </a:r>
                <a:r>
                  <a:rPr lang="cs-CZ" dirty="0"/>
                  <a:t> </a:t>
                </a:r>
                <a:r>
                  <a:rPr lang="cs-CZ" dirty="0" err="1"/>
                  <a:t>firm</a:t>
                </a:r>
                <a:r>
                  <a:rPr lang="cs-CZ" dirty="0"/>
                  <a:t> </a:t>
                </a:r>
                <a:r>
                  <a:rPr lang="cs-CZ" dirty="0" err="1"/>
                  <a:t>j‘s</a:t>
                </a:r>
                <a:r>
                  <a:rPr lang="cs-CZ" dirty="0"/>
                  <a:t> </a:t>
                </a:r>
                <a:r>
                  <a:rPr lang="cs-CZ" dirty="0" err="1"/>
                  <a:t>marginal</a:t>
                </a:r>
                <a:r>
                  <a:rPr lang="cs-CZ" dirty="0"/>
                  <a:t> </a:t>
                </a:r>
                <a:r>
                  <a:rPr lang="cs-CZ" dirty="0" err="1"/>
                  <a:t>costs</a:t>
                </a:r>
                <a:r>
                  <a:rPr lang="cs-CZ" dirty="0"/>
                  <a:t> and </a:t>
                </a:r>
                <a:r>
                  <a:rPr lang="cs-CZ" dirty="0" err="1"/>
                  <a:t>increases</a:t>
                </a:r>
                <a:r>
                  <a:rPr lang="cs-CZ" dirty="0"/>
                  <a:t> </a:t>
                </a:r>
                <a:r>
                  <a:rPr lang="cs-CZ" dirty="0" err="1"/>
                  <a:t>its</a:t>
                </a:r>
                <a:r>
                  <a:rPr lang="cs-CZ" dirty="0"/>
                  <a:t> output, </a:t>
                </a:r>
                <a:r>
                  <a:rPr lang="cs-CZ" dirty="0" err="1"/>
                  <a:t>leading</a:t>
                </a:r>
                <a:r>
                  <a:rPr lang="cs-CZ" dirty="0"/>
                  <a:t> to a </a:t>
                </a:r>
                <a:r>
                  <a:rPr lang="cs-CZ" dirty="0" err="1"/>
                  <a:t>reduction</a:t>
                </a:r>
                <a:r>
                  <a:rPr lang="cs-CZ" dirty="0"/>
                  <a:t> of </a:t>
                </a:r>
                <a:r>
                  <a:rPr lang="cs-CZ" dirty="0" err="1"/>
                  <a:t>firm</a:t>
                </a:r>
                <a:r>
                  <a:rPr lang="cs-CZ" dirty="0"/>
                  <a:t> </a:t>
                </a:r>
                <a:r>
                  <a:rPr lang="cs-CZ" dirty="0" err="1"/>
                  <a:t>i‘s</a:t>
                </a:r>
                <a:r>
                  <a:rPr lang="cs-CZ" dirty="0"/>
                  <a:t> output</a:t>
                </a:r>
              </a:p>
              <a:p>
                <a:pPr lvl="1"/>
                <a:r>
                  <a:rPr lang="cs-CZ" b="1" dirty="0"/>
                  <a:t>Increases  with </a:t>
                </a:r>
                <a:r>
                  <a:rPr lang="cs-CZ" b="1" dirty="0" err="1"/>
                  <a:t>firm</a:t>
                </a:r>
                <a:r>
                  <a:rPr lang="cs-CZ" b="1" dirty="0"/>
                  <a:t> </a:t>
                </a:r>
                <a:r>
                  <a:rPr lang="cs-CZ" b="1" dirty="0" err="1"/>
                  <a:t>j‘s</a:t>
                </a:r>
                <a:r>
                  <a:rPr lang="cs-CZ" b="1" dirty="0"/>
                  <a:t> R&amp;D </a:t>
                </a:r>
                <a:r>
                  <a:rPr lang="cs-CZ" b="1" dirty="0" err="1"/>
                  <a:t>if</a:t>
                </a:r>
                <a:r>
                  <a:rPr lang="cs-CZ" b="1" dirty="0"/>
                  <a:t> </a:t>
                </a:r>
                <a14:m>
                  <m:oMath xmlns:m="http://schemas.openxmlformats.org/officeDocument/2006/math">
                    <m:r>
                      <a:rPr lang="cs-CZ" b="1" i="1">
                        <a:latin typeface="Cambria Math" panose="02040503050406030204" pitchFamily="18" charset="0"/>
                        <a:ea typeface="Cambria Math" panose="02040503050406030204" pitchFamily="18" charset="0"/>
                      </a:rPr>
                      <m:t>𝜷</m:t>
                    </m:r>
                    <m:r>
                      <a:rPr lang="cs-CZ" b="1" i="1" smtClean="0">
                        <a:latin typeface="Cambria Math" panose="02040503050406030204" pitchFamily="18" charset="0"/>
                        <a:ea typeface="Cambria Math" panose="02040503050406030204" pitchFamily="18" charset="0"/>
                      </a:rPr>
                      <m:t>&gt;</m:t>
                    </m:r>
                    <m:f>
                      <m:fPr>
                        <m:ctrlPr>
                          <a:rPr lang="cs-CZ" b="1" i="1" smtClean="0">
                            <a:latin typeface="Cambria Math" panose="02040503050406030204" pitchFamily="18" charset="0"/>
                            <a:ea typeface="Cambria Math" panose="02040503050406030204" pitchFamily="18" charset="0"/>
                          </a:rPr>
                        </m:ctrlPr>
                      </m:fPr>
                      <m:num>
                        <m:r>
                          <a:rPr lang="cs-CZ" b="1" i="1">
                            <a:latin typeface="Cambria Math" panose="02040503050406030204" pitchFamily="18" charset="0"/>
                            <a:ea typeface="Cambria Math" panose="02040503050406030204" pitchFamily="18" charset="0"/>
                          </a:rPr>
                          <m:t>𝟏</m:t>
                        </m:r>
                      </m:num>
                      <m:den>
                        <m:r>
                          <a:rPr lang="cs-CZ" b="1" i="1" smtClean="0">
                            <a:latin typeface="Cambria Math" panose="02040503050406030204" pitchFamily="18" charset="0"/>
                            <a:ea typeface="Cambria Math" panose="02040503050406030204" pitchFamily="18" charset="0"/>
                          </a:rPr>
                          <m:t>𝟐</m:t>
                        </m:r>
                      </m:den>
                    </m:f>
                    <m:r>
                      <a:rPr lang="cs-CZ" b="1" i="1" smtClean="0">
                        <a:latin typeface="Cambria Math" panose="02040503050406030204" pitchFamily="18" charset="0"/>
                        <a:ea typeface="Cambria Math" panose="02040503050406030204" pitchFamily="18" charset="0"/>
                      </a:rPr>
                      <m:t>:</m:t>
                    </m:r>
                    <m:r>
                      <m:rPr>
                        <m:nor/>
                      </m:rPr>
                      <a:rPr lang="cs-CZ" dirty="0"/>
                      <m:t>If</m:t>
                    </m:r>
                    <m:r>
                      <m:rPr>
                        <m:nor/>
                      </m:rPr>
                      <a:rPr lang="cs-CZ" dirty="0"/>
                      <m:t> </m:t>
                    </m:r>
                    <m:r>
                      <m:rPr>
                        <m:nor/>
                      </m:rPr>
                      <a:rPr lang="cs-CZ" dirty="0"/>
                      <m:t>spillover</m:t>
                    </m:r>
                    <m:r>
                      <m:rPr>
                        <m:nor/>
                      </m:rPr>
                      <a:rPr lang="cs-CZ" dirty="0"/>
                      <m:t> </m:t>
                    </m:r>
                    <m:r>
                      <m:rPr>
                        <m:nor/>
                      </m:rPr>
                      <a:rPr lang="cs-CZ" dirty="0"/>
                      <m:t>important</m:t>
                    </m:r>
                    <m:r>
                      <m:rPr>
                        <m:nor/>
                      </m:rPr>
                      <a:rPr lang="cs-CZ" dirty="0"/>
                      <m:t>, </m:t>
                    </m:r>
                    <m:r>
                      <m:rPr>
                        <m:nor/>
                      </m:rPr>
                      <a:rPr lang="cs-CZ" dirty="0"/>
                      <m:t>the</m:t>
                    </m:r>
                    <m:r>
                      <m:rPr>
                        <m:nor/>
                      </m:rPr>
                      <a:rPr lang="cs-CZ" dirty="0"/>
                      <m:t> </m:t>
                    </m:r>
                    <m:r>
                      <m:rPr>
                        <m:nor/>
                      </m:rPr>
                      <a:rPr lang="cs-CZ" dirty="0"/>
                      <m:t>reduction</m:t>
                    </m:r>
                    <m:r>
                      <m:rPr>
                        <m:nor/>
                      </m:rPr>
                      <a:rPr lang="cs-CZ" dirty="0"/>
                      <m:t> </m:t>
                    </m:r>
                    <m:r>
                      <m:rPr>
                        <m:nor/>
                      </m:rPr>
                      <a:rPr lang="cs-CZ" dirty="0"/>
                      <m:t>if</m:t>
                    </m:r>
                    <m:r>
                      <m:rPr>
                        <m:nor/>
                      </m:rPr>
                      <a:rPr lang="cs-CZ" dirty="0"/>
                      <m:t> </m:t>
                    </m:r>
                    <m:r>
                      <m:rPr>
                        <m:nor/>
                      </m:rPr>
                      <a:rPr lang="cs-CZ" dirty="0"/>
                      <m:t>firm</m:t>
                    </m:r>
                    <m:r>
                      <m:rPr>
                        <m:nor/>
                      </m:rPr>
                      <a:rPr lang="cs-CZ" dirty="0"/>
                      <m:t> </m:t>
                    </m:r>
                    <m:r>
                      <m:rPr>
                        <m:nor/>
                      </m:rPr>
                      <a:rPr lang="cs-CZ" dirty="0"/>
                      <m:t>i</m:t>
                    </m:r>
                    <m:r>
                      <m:rPr>
                        <m:nor/>
                      </m:rPr>
                      <a:rPr lang="cs-CZ" dirty="0"/>
                      <m:t>‘</m:t>
                    </m:r>
                    <m:r>
                      <m:rPr>
                        <m:nor/>
                      </m:rPr>
                      <a:rPr lang="cs-CZ" dirty="0"/>
                      <m:t>s</m:t>
                    </m:r>
                    <m:r>
                      <m:rPr>
                        <m:nor/>
                      </m:rPr>
                      <a:rPr lang="cs-CZ" dirty="0"/>
                      <m:t> </m:t>
                    </m:r>
                    <m:r>
                      <m:rPr>
                        <m:nor/>
                      </m:rPr>
                      <a:rPr lang="cs-CZ" dirty="0"/>
                      <m:t>marginal</m:t>
                    </m:r>
                    <m:r>
                      <m:rPr>
                        <m:nor/>
                      </m:rPr>
                      <a:rPr lang="cs-CZ" dirty="0"/>
                      <m:t> </m:t>
                    </m:r>
                    <m:r>
                      <m:rPr>
                        <m:nor/>
                      </m:rPr>
                      <a:rPr lang="cs-CZ" dirty="0"/>
                      <m:t>cost</m:t>
                    </m:r>
                    <m:r>
                      <m:rPr>
                        <m:nor/>
                      </m:rPr>
                      <a:rPr lang="cs-CZ" dirty="0"/>
                      <m:t> </m:t>
                    </m:r>
                    <m:r>
                      <m:rPr>
                        <m:nor/>
                      </m:rPr>
                      <a:rPr lang="cs-CZ" dirty="0"/>
                      <m:t>more</m:t>
                    </m:r>
                    <m:r>
                      <m:rPr>
                        <m:nor/>
                      </m:rPr>
                      <a:rPr lang="cs-CZ" dirty="0"/>
                      <m:t> </m:t>
                    </m:r>
                    <m:r>
                      <m:rPr>
                        <m:nor/>
                      </m:rPr>
                      <a:rPr lang="cs-CZ" dirty="0"/>
                      <m:t>important</m:t>
                    </m:r>
                    <m:r>
                      <m:rPr>
                        <m:nor/>
                      </m:rPr>
                      <a:rPr lang="cs-CZ" dirty="0"/>
                      <m:t> </m:t>
                    </m:r>
                    <m:r>
                      <m:rPr>
                        <m:nor/>
                      </m:rPr>
                      <a:rPr lang="cs-CZ" dirty="0"/>
                      <m:t>than</m:t>
                    </m:r>
                    <m:r>
                      <m:rPr>
                        <m:nor/>
                      </m:rPr>
                      <a:rPr lang="cs-CZ" dirty="0"/>
                      <m:t> </m:t>
                    </m:r>
                    <m:r>
                      <m:rPr>
                        <m:nor/>
                      </m:rPr>
                      <a:rPr lang="cs-CZ" dirty="0"/>
                      <m:t>the</m:t>
                    </m:r>
                    <m:r>
                      <m:rPr>
                        <m:nor/>
                      </m:rPr>
                      <a:rPr lang="cs-CZ" dirty="0"/>
                      <m:t> </m:t>
                    </m:r>
                    <m:r>
                      <m:rPr>
                        <m:nor/>
                      </m:rPr>
                      <a:rPr lang="cs-CZ" dirty="0"/>
                      <m:t>effect</m:t>
                    </m:r>
                    <m:r>
                      <m:rPr>
                        <m:nor/>
                      </m:rPr>
                      <a:rPr lang="cs-CZ" dirty="0"/>
                      <m:t> </m:t>
                    </m:r>
                    <m:r>
                      <m:rPr>
                        <m:nor/>
                      </m:rPr>
                      <a:rPr lang="cs-CZ" dirty="0"/>
                      <m:t>of</m:t>
                    </m:r>
                    <m:r>
                      <m:rPr>
                        <m:nor/>
                      </m:rPr>
                      <a:rPr lang="cs-CZ" dirty="0"/>
                      <m:t> </m:t>
                    </m:r>
                    <m:r>
                      <m:rPr>
                        <m:nor/>
                      </m:rPr>
                      <a:rPr lang="cs-CZ" dirty="0"/>
                      <m:t>firm</m:t>
                    </m:r>
                    <m:r>
                      <m:rPr>
                        <m:nor/>
                      </m:rPr>
                      <a:rPr lang="cs-CZ" dirty="0"/>
                      <m:t> </m:t>
                    </m:r>
                    <m:r>
                      <m:rPr>
                        <m:nor/>
                      </m:rPr>
                      <a:rPr lang="cs-CZ" dirty="0"/>
                      <m:t>j</m:t>
                    </m:r>
                    <m:r>
                      <m:rPr>
                        <m:nor/>
                      </m:rPr>
                      <a:rPr lang="cs-CZ" dirty="0"/>
                      <m:t>‘</m:t>
                    </m:r>
                    <m:r>
                      <m:rPr>
                        <m:nor/>
                      </m:rPr>
                      <a:rPr lang="cs-CZ" dirty="0"/>
                      <m:t>s</m:t>
                    </m:r>
                    <m:r>
                      <m:rPr>
                        <m:nor/>
                      </m:rPr>
                      <a:rPr lang="cs-CZ" dirty="0"/>
                      <m:t> </m:t>
                    </m:r>
                    <m:r>
                      <m:rPr>
                        <m:nor/>
                      </m:rPr>
                      <a:rPr lang="cs-CZ" dirty="0"/>
                      <m:t>increased</m:t>
                    </m:r>
                    <m:r>
                      <m:rPr>
                        <m:nor/>
                      </m:rPr>
                      <a:rPr lang="cs-CZ" dirty="0"/>
                      <m:t> </m:t>
                    </m:r>
                    <m:r>
                      <m:rPr>
                        <m:nor/>
                      </m:rPr>
                      <a:rPr lang="cs-CZ" dirty="0"/>
                      <m:t>output</m:t>
                    </m:r>
                  </m:oMath>
                </a14:m>
                <a:endParaRPr lang="cs-CZ" dirty="0"/>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38200" y="1466671"/>
                <a:ext cx="10892051" cy="5013913"/>
              </a:xfrm>
              <a:blipFill>
                <a:blip r:embed="rId3"/>
                <a:stretch>
                  <a:fillRect l="-896" t="-1703" b="-4988"/>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endParaRPr lang="cs-CZ" dirty="0"/>
          </a:p>
        </p:txBody>
      </p:sp>
    </p:spTree>
    <p:extLst>
      <p:ext uri="{BB962C8B-B14F-4D97-AF65-F5344CB8AC3E}">
        <p14:creationId xmlns:p14="http://schemas.microsoft.com/office/powerpoint/2010/main" val="10176800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66671"/>
                <a:ext cx="10892051" cy="5013913"/>
              </a:xfrm>
            </p:spPr>
            <p:txBody>
              <a:bodyPr>
                <a:noAutofit/>
              </a:bodyPr>
              <a:lstStyle/>
              <a:p>
                <a:pPr marL="0" indent="0">
                  <a:buNone/>
                </a:pPr>
                <a:r>
                  <a:rPr lang="cs-CZ" sz="2400" b="1" dirty="0"/>
                  <a:t>1st </a:t>
                </a:r>
                <a:r>
                  <a:rPr lang="cs-CZ" sz="2400" b="1" dirty="0" err="1"/>
                  <a:t>stage</a:t>
                </a:r>
                <a:endParaRPr lang="cs-CZ" sz="2400" b="1" dirty="0"/>
              </a:p>
              <a:p>
                <a:r>
                  <a:rPr lang="cs-CZ" sz="2400" dirty="0"/>
                  <a:t>FOC: </a:t>
                </a:r>
                <a14:m>
                  <m:oMath xmlns:m="http://schemas.openxmlformats.org/officeDocument/2006/math">
                    <m:f>
                      <m:fPr>
                        <m:ctrlPr>
                          <a:rPr lang="cs-CZ" sz="2400" i="1">
                            <a:latin typeface="Cambria Math" panose="02040503050406030204" pitchFamily="18" charset="0"/>
                          </a:rPr>
                        </m:ctrlPr>
                      </m:fPr>
                      <m:num>
                        <m:r>
                          <a:rPr lang="cs-CZ" sz="2400" i="1" smtClean="0">
                            <a:latin typeface="Cambria Math" panose="02040503050406030204" pitchFamily="18" charset="0"/>
                            <a:ea typeface="Cambria Math" panose="02040503050406030204" pitchFamily="18" charset="0"/>
                          </a:rPr>
                          <m:t>𝜕</m:t>
                        </m:r>
                        <m:sSub>
                          <m:sSubPr>
                            <m:ctrlPr>
                              <a:rPr lang="cs-CZ" sz="2400" i="1" smtClean="0">
                                <a:latin typeface="Cambria Math" panose="02040503050406030204" pitchFamily="18" charset="0"/>
                                <a:ea typeface="Cambria Math" panose="02040503050406030204" pitchFamily="18" charset="0"/>
                              </a:rPr>
                            </m:ctrlPr>
                          </m:sSubPr>
                          <m:e>
                            <m:r>
                              <a:rPr lang="cs-CZ" sz="2400" i="1" smtClean="0">
                                <a:latin typeface="Cambria Math" panose="02040503050406030204" pitchFamily="18" charset="0"/>
                                <a:ea typeface="Cambria Math" panose="02040503050406030204" pitchFamily="18" charset="0"/>
                              </a:rPr>
                              <m:t>𝜋</m:t>
                            </m:r>
                          </m:e>
                          <m:sub>
                            <m:r>
                              <a:rPr lang="cs-CZ" sz="2400" b="0" i="1" smtClean="0">
                                <a:latin typeface="Cambria Math" panose="02040503050406030204" pitchFamily="18" charset="0"/>
                                <a:ea typeface="Cambria Math" panose="02040503050406030204" pitchFamily="18" charset="0"/>
                              </a:rPr>
                              <m:t>𝑖</m:t>
                            </m:r>
                          </m:sub>
                        </m:sSub>
                      </m:num>
                      <m:den>
                        <m:r>
                          <a:rPr lang="cs-CZ" sz="2400" i="1">
                            <a:latin typeface="Cambria Math" panose="02040503050406030204" pitchFamily="18" charset="0"/>
                            <a:ea typeface="Cambria Math" panose="02040503050406030204" pitchFamily="18" charset="0"/>
                          </a:rPr>
                          <m:t>𝜕</m:t>
                        </m:r>
                        <m:sSub>
                          <m:sSubPr>
                            <m:ctrlPr>
                              <a:rPr lang="cs-CZ" sz="2400" i="1" smtClean="0">
                                <a:latin typeface="Cambria Math" panose="02040503050406030204" pitchFamily="18" charset="0"/>
                                <a:ea typeface="Cambria Math" panose="02040503050406030204" pitchFamily="18" charset="0"/>
                              </a:rPr>
                            </m:ctrlPr>
                          </m:sSubPr>
                          <m:e>
                            <m:r>
                              <a:rPr lang="cs-CZ" sz="2400" b="0" i="1" smtClean="0">
                                <a:latin typeface="Cambria Math" panose="02040503050406030204" pitchFamily="18" charset="0"/>
                                <a:ea typeface="Cambria Math" panose="02040503050406030204" pitchFamily="18" charset="0"/>
                              </a:rPr>
                              <m:t>𝑥</m:t>
                            </m:r>
                          </m:e>
                          <m:sub>
                            <m:r>
                              <a:rPr lang="cs-CZ" sz="2400" b="0" i="1" smtClean="0">
                                <a:latin typeface="Cambria Math" panose="02040503050406030204" pitchFamily="18" charset="0"/>
                                <a:ea typeface="Cambria Math" panose="02040503050406030204" pitchFamily="18" charset="0"/>
                              </a:rPr>
                              <m:t>𝑗</m:t>
                            </m:r>
                          </m:sub>
                        </m:sSub>
                      </m:den>
                    </m:f>
                    <m:r>
                      <a:rPr lang="cs-CZ" sz="2400" b="0" i="1" smtClean="0">
                        <a:latin typeface="Cambria Math" panose="02040503050406030204" pitchFamily="18" charset="0"/>
                      </a:rPr>
                      <m:t>=0</m:t>
                    </m:r>
                  </m:oMath>
                </a14:m>
                <a:endParaRPr lang="cs-CZ" sz="2400" b="0" dirty="0"/>
              </a:p>
              <a:p>
                <a:r>
                  <a:rPr lang="cs-CZ" sz="2400" dirty="0" err="1"/>
                  <a:t>Solving</a:t>
                </a:r>
                <a:r>
                  <a:rPr lang="cs-CZ" sz="2400" dirty="0"/>
                  <a:t> </a:t>
                </a:r>
                <a:r>
                  <a:rPr lang="cs-CZ" sz="2400" dirty="0">
                    <a:sym typeface="Wingdings" panose="05000000000000000000" pitchFamily="2" charset="2"/>
                  </a:rPr>
                  <a:t> </a:t>
                </a:r>
                <a14:m>
                  <m:oMath xmlns:m="http://schemas.openxmlformats.org/officeDocument/2006/math">
                    <m:sSub>
                      <m:sSubPr>
                        <m:ctrlPr>
                          <a:rPr lang="cs-CZ" sz="2400" i="1" smtClean="0">
                            <a:latin typeface="Cambria Math" panose="02040503050406030204" pitchFamily="18" charset="0"/>
                            <a:ea typeface="Cambria Math" panose="02040503050406030204" pitchFamily="18" charset="0"/>
                          </a:rPr>
                        </m:ctrlPr>
                      </m:sSubPr>
                      <m:e>
                        <m:r>
                          <a:rPr lang="cs-CZ" sz="2400" i="1">
                            <a:latin typeface="Cambria Math" panose="02040503050406030204" pitchFamily="18" charset="0"/>
                            <a:ea typeface="Cambria Math" panose="02040503050406030204" pitchFamily="18" charset="0"/>
                          </a:rPr>
                          <m:t>𝑥</m:t>
                        </m:r>
                      </m:e>
                      <m:sub>
                        <m:r>
                          <a:rPr lang="cs-CZ" sz="2400" b="0" i="1" smtClean="0">
                            <a:latin typeface="Cambria Math" panose="02040503050406030204" pitchFamily="18" charset="0"/>
                            <a:ea typeface="Cambria Math" panose="02040503050406030204" pitchFamily="18" charset="0"/>
                          </a:rPr>
                          <m:t>1</m:t>
                        </m:r>
                      </m:sub>
                    </m:sSub>
                    <m:r>
                      <a:rPr lang="cs-CZ" sz="2400" b="0" i="1" smtClean="0">
                        <a:latin typeface="Cambria Math" panose="02040503050406030204" pitchFamily="18" charset="0"/>
                        <a:ea typeface="Cambria Math" panose="02040503050406030204" pitchFamily="18" charset="0"/>
                      </a:rPr>
                      <m:t>=</m:t>
                    </m:r>
                    <m:sSub>
                      <m:sSubPr>
                        <m:ctrlPr>
                          <a:rPr lang="cs-CZ" sz="2400" i="1">
                            <a:latin typeface="Cambria Math" panose="02040503050406030204" pitchFamily="18" charset="0"/>
                            <a:ea typeface="Cambria Math" panose="02040503050406030204" pitchFamily="18" charset="0"/>
                          </a:rPr>
                        </m:ctrlPr>
                      </m:sSubPr>
                      <m:e>
                        <m:r>
                          <a:rPr lang="cs-CZ" sz="2400" i="1">
                            <a:latin typeface="Cambria Math" panose="02040503050406030204" pitchFamily="18" charset="0"/>
                            <a:ea typeface="Cambria Math" panose="02040503050406030204" pitchFamily="18" charset="0"/>
                          </a:rPr>
                          <m:t>𝑥</m:t>
                        </m:r>
                      </m:e>
                      <m:sub>
                        <m:r>
                          <a:rPr lang="cs-CZ" sz="2400" b="0" i="1" smtClean="0">
                            <a:latin typeface="Cambria Math" panose="02040503050406030204" pitchFamily="18" charset="0"/>
                            <a:ea typeface="Cambria Math" panose="02040503050406030204" pitchFamily="18" charset="0"/>
                          </a:rPr>
                          <m:t>2</m:t>
                        </m:r>
                      </m:sub>
                    </m:sSub>
                    <m:r>
                      <a:rPr lang="cs-CZ" sz="2400" b="0" i="1" smtClean="0">
                        <a:latin typeface="Cambria Math" panose="02040503050406030204" pitchFamily="18" charset="0"/>
                        <a:ea typeface="Cambria Math" panose="02040503050406030204" pitchFamily="18" charset="0"/>
                      </a:rPr>
                      <m:t>=2(1−</m:t>
                    </m:r>
                    <m:r>
                      <a:rPr lang="cs-CZ" sz="2400" b="0" i="1" smtClean="0">
                        <a:latin typeface="Cambria Math" panose="02040503050406030204" pitchFamily="18" charset="0"/>
                        <a:ea typeface="Cambria Math" panose="02040503050406030204" pitchFamily="18" charset="0"/>
                      </a:rPr>
                      <m:t>𝑐</m:t>
                    </m:r>
                    <m:r>
                      <a:rPr lang="cs-CZ" sz="2400" b="0" i="1" smtClean="0">
                        <a:latin typeface="Cambria Math" panose="02040503050406030204" pitchFamily="18" charset="0"/>
                        <a:ea typeface="Cambria Math" panose="02040503050406030204" pitchFamily="18" charset="0"/>
                      </a:rPr>
                      <m:t>)</m:t>
                    </m:r>
                    <m:f>
                      <m:fPr>
                        <m:ctrlPr>
                          <a:rPr lang="cs-CZ" sz="2400" b="0" i="1" smtClean="0">
                            <a:latin typeface="Cambria Math" panose="02040503050406030204" pitchFamily="18" charset="0"/>
                            <a:ea typeface="Cambria Math" panose="02040503050406030204" pitchFamily="18" charset="0"/>
                          </a:rPr>
                        </m:ctrlPr>
                      </m:fPr>
                      <m:num>
                        <m:r>
                          <a:rPr lang="cs-CZ" sz="2400" b="0" i="1" smtClean="0">
                            <a:latin typeface="Cambria Math" panose="02040503050406030204" pitchFamily="18" charset="0"/>
                            <a:ea typeface="Cambria Math" panose="02040503050406030204" pitchFamily="18" charset="0"/>
                          </a:rPr>
                          <m:t>2−</m:t>
                        </m:r>
                        <m:r>
                          <a:rPr lang="cs-CZ" sz="2400" b="0" i="1" smtClean="0">
                            <a:latin typeface="Cambria Math" panose="02040503050406030204" pitchFamily="18" charset="0"/>
                            <a:ea typeface="Cambria Math" panose="02040503050406030204" pitchFamily="18" charset="0"/>
                          </a:rPr>
                          <m:t>𝛽</m:t>
                        </m:r>
                      </m:num>
                      <m:den>
                        <m:r>
                          <a:rPr lang="cs-CZ" sz="2400" b="0" i="1" smtClean="0">
                            <a:latin typeface="Cambria Math" panose="02040503050406030204" pitchFamily="18" charset="0"/>
                            <a:ea typeface="Cambria Math" panose="02040503050406030204" pitchFamily="18" charset="0"/>
                          </a:rPr>
                          <m:t>9−2(</m:t>
                        </m:r>
                        <m:r>
                          <a:rPr lang="cs-CZ" sz="2400" i="1">
                            <a:latin typeface="Cambria Math" panose="02040503050406030204" pitchFamily="18" charset="0"/>
                            <a:ea typeface="Cambria Math" panose="02040503050406030204" pitchFamily="18" charset="0"/>
                          </a:rPr>
                          <m:t>2−</m:t>
                        </m:r>
                        <m:r>
                          <a:rPr lang="cs-CZ" sz="2400" i="1">
                            <a:latin typeface="Cambria Math" panose="02040503050406030204" pitchFamily="18" charset="0"/>
                            <a:ea typeface="Cambria Math" panose="02040503050406030204" pitchFamily="18" charset="0"/>
                          </a:rPr>
                          <m:t>𝛽</m:t>
                        </m:r>
                        <m:r>
                          <a:rPr lang="cs-CZ" sz="2400" b="0" i="1" smtClean="0">
                            <a:latin typeface="Cambria Math" panose="02040503050406030204" pitchFamily="18" charset="0"/>
                            <a:ea typeface="Cambria Math" panose="02040503050406030204" pitchFamily="18" charset="0"/>
                          </a:rPr>
                          <m:t>)(1+</m:t>
                        </m:r>
                        <m:r>
                          <a:rPr lang="cs-CZ" sz="2400" i="1">
                            <a:latin typeface="Cambria Math" panose="02040503050406030204" pitchFamily="18" charset="0"/>
                            <a:ea typeface="Cambria Math" panose="02040503050406030204" pitchFamily="18" charset="0"/>
                          </a:rPr>
                          <m:t>𝛽</m:t>
                        </m:r>
                        <m:r>
                          <a:rPr lang="cs-CZ" sz="2400" b="0" i="1" smtClean="0">
                            <a:latin typeface="Cambria Math" panose="02040503050406030204" pitchFamily="18" charset="0"/>
                            <a:ea typeface="Cambria Math" panose="02040503050406030204" pitchFamily="18" charset="0"/>
                          </a:rPr>
                          <m:t>)</m:t>
                        </m:r>
                      </m:den>
                    </m:f>
                  </m:oMath>
                </a14:m>
                <a:endParaRPr lang="cs-CZ" sz="2400" dirty="0"/>
              </a:p>
              <a:p>
                <a:pPr marL="0" indent="0">
                  <a:buNone/>
                </a:pPr>
                <a:r>
                  <a:rPr lang="cs-CZ" sz="2400" dirty="0"/>
                  <a:t>   </a:t>
                </a:r>
                <a:r>
                  <a:rPr lang="cs-CZ" sz="2400" dirty="0">
                    <a:sym typeface="Wingdings" panose="05000000000000000000" pitchFamily="2" charset="2"/>
                  </a:rPr>
                  <a:t> </a:t>
                </a:r>
                <a:r>
                  <a:rPr lang="cs-CZ" sz="2400" dirty="0" err="1"/>
                  <a:t>x</a:t>
                </a:r>
                <a:r>
                  <a:rPr lang="cs-CZ" sz="2400" baseline="-25000" dirty="0" err="1"/>
                  <a:t>i</a:t>
                </a:r>
                <a:r>
                  <a:rPr lang="cs-CZ" sz="2400" dirty="0"/>
                  <a:t> </a:t>
                </a:r>
                <a:r>
                  <a:rPr lang="cs-CZ" sz="2400" dirty="0" err="1"/>
                  <a:t>decreasing</a:t>
                </a:r>
                <a:r>
                  <a:rPr lang="cs-CZ" sz="2400" dirty="0"/>
                  <a:t> in </a:t>
                </a:r>
                <a14:m>
                  <m:oMath xmlns:m="http://schemas.openxmlformats.org/officeDocument/2006/math">
                    <m:r>
                      <a:rPr lang="cs-CZ" sz="2400" i="1">
                        <a:latin typeface="Cambria Math" panose="02040503050406030204" pitchFamily="18" charset="0"/>
                        <a:ea typeface="Cambria Math" panose="02040503050406030204" pitchFamily="18" charset="0"/>
                      </a:rPr>
                      <m:t>𝛽</m:t>
                    </m:r>
                  </m:oMath>
                </a14:m>
                <a:r>
                  <a:rPr lang="cs-CZ" sz="2400" dirty="0"/>
                  <a:t> </a:t>
                </a:r>
                <a:r>
                  <a:rPr lang="cs-CZ" sz="2400" dirty="0">
                    <a:sym typeface="Wingdings" panose="05000000000000000000" pitchFamily="2" charset="2"/>
                  </a:rPr>
                  <a:t> </a:t>
                </a:r>
                <a:r>
                  <a:rPr lang="cs-CZ" sz="2400" dirty="0" err="1">
                    <a:sym typeface="Wingdings" panose="05000000000000000000" pitchFamily="2" charset="2"/>
                  </a:rPr>
                  <a:t>each</a:t>
                </a:r>
                <a:r>
                  <a:rPr lang="cs-CZ" sz="2400" dirty="0">
                    <a:sym typeface="Wingdings" panose="05000000000000000000" pitchFamily="2" charset="2"/>
                  </a:rPr>
                  <a:t> </a:t>
                </a:r>
                <a:r>
                  <a:rPr lang="cs-CZ" sz="2400" dirty="0" err="1">
                    <a:sym typeface="Wingdings" panose="05000000000000000000" pitchFamily="2" charset="2"/>
                  </a:rPr>
                  <a:t>firm</a:t>
                </a:r>
                <a:r>
                  <a:rPr lang="cs-CZ" sz="2400" dirty="0">
                    <a:sym typeface="Wingdings" panose="05000000000000000000" pitchFamily="2" charset="2"/>
                  </a:rPr>
                  <a:t> </a:t>
                </a:r>
                <a:r>
                  <a:rPr lang="cs-CZ" sz="2400" dirty="0" err="1">
                    <a:sym typeface="Wingdings" panose="05000000000000000000" pitchFamily="2" charset="2"/>
                  </a:rPr>
                  <a:t>does</a:t>
                </a:r>
                <a:r>
                  <a:rPr lang="cs-CZ" sz="2400" dirty="0">
                    <a:sym typeface="Wingdings" panose="05000000000000000000" pitchFamily="2" charset="2"/>
                  </a:rPr>
                  <a:t> </a:t>
                </a:r>
                <a:r>
                  <a:rPr lang="cs-CZ" sz="2400" dirty="0" err="1">
                    <a:sym typeface="Wingdings" panose="05000000000000000000" pitchFamily="2" charset="2"/>
                  </a:rPr>
                  <a:t>less</a:t>
                </a:r>
                <a:r>
                  <a:rPr lang="cs-CZ" sz="2400" dirty="0">
                    <a:sym typeface="Wingdings" panose="05000000000000000000" pitchFamily="2" charset="2"/>
                  </a:rPr>
                  <a:t> R&amp;D as </a:t>
                </a:r>
                <a:r>
                  <a:rPr lang="cs-CZ" sz="2400" dirty="0" err="1">
                    <a:sym typeface="Wingdings" panose="05000000000000000000" pitchFamily="2" charset="2"/>
                  </a:rPr>
                  <a:t>spillovers</a:t>
                </a:r>
                <a:r>
                  <a:rPr lang="cs-CZ" sz="2400" dirty="0">
                    <a:sym typeface="Wingdings" panose="05000000000000000000" pitchFamily="2" charset="2"/>
                  </a:rPr>
                  <a:t> </a:t>
                </a:r>
                <a:r>
                  <a:rPr lang="cs-CZ" sz="2400" dirty="0" err="1">
                    <a:sym typeface="Wingdings" panose="05000000000000000000" pitchFamily="2" charset="2"/>
                  </a:rPr>
                  <a:t>increase</a:t>
                </a:r>
                <a:endParaRPr lang="cs-CZ" sz="2400" dirty="0">
                  <a:sym typeface="Wingdings" panose="05000000000000000000" pitchFamily="2" charset="2"/>
                </a:endParaRPr>
              </a:p>
              <a:p>
                <a:pPr marL="0" indent="0">
                  <a:buNone/>
                </a:pPr>
                <a:r>
                  <a:rPr lang="cs-CZ" sz="2400" dirty="0">
                    <a:sym typeface="Wingdings" panose="05000000000000000000" pitchFamily="2" charset="2"/>
                  </a:rPr>
                  <a:t>    </a:t>
                </a:r>
                <a:r>
                  <a:rPr lang="cs-CZ" sz="2400" dirty="0" err="1">
                    <a:sym typeface="Wingdings" panose="05000000000000000000" pitchFamily="2" charset="2"/>
                  </a:rPr>
                  <a:t>This</a:t>
                </a:r>
                <a:r>
                  <a:rPr lang="cs-CZ" sz="2400" dirty="0">
                    <a:sym typeface="Wingdings" panose="05000000000000000000" pitchFamily="2" charset="2"/>
                  </a:rPr>
                  <a:t> </a:t>
                </a:r>
                <a:r>
                  <a:rPr lang="cs-CZ" sz="2400" dirty="0" err="1">
                    <a:sym typeface="Wingdings" panose="05000000000000000000" pitchFamily="2" charset="2"/>
                  </a:rPr>
                  <a:t>is</a:t>
                </a:r>
                <a:r>
                  <a:rPr lang="cs-CZ" sz="2400" dirty="0">
                    <a:sym typeface="Wingdings" panose="05000000000000000000" pitchFamily="2" charset="2"/>
                  </a:rPr>
                  <a:t> </a:t>
                </a:r>
                <a:r>
                  <a:rPr lang="cs-CZ" sz="2400" dirty="0" err="1">
                    <a:sym typeface="Wingdings" panose="05000000000000000000" pitchFamily="2" charset="2"/>
                  </a:rPr>
                  <a:t>socially</a:t>
                </a:r>
                <a:r>
                  <a:rPr lang="cs-CZ" sz="2400" dirty="0">
                    <a:sym typeface="Wingdings" panose="05000000000000000000" pitchFamily="2" charset="2"/>
                  </a:rPr>
                  <a:t> </a:t>
                </a:r>
                <a:r>
                  <a:rPr lang="cs-CZ" sz="2400" dirty="0" err="1">
                    <a:sym typeface="Wingdings" panose="05000000000000000000" pitchFamily="2" charset="2"/>
                  </a:rPr>
                  <a:t>inefficient</a:t>
                </a:r>
                <a:r>
                  <a:rPr lang="cs-CZ" sz="2400" dirty="0">
                    <a:sym typeface="Wingdings" panose="05000000000000000000" pitchFamily="2" charset="2"/>
                  </a:rPr>
                  <a:t> (with </a:t>
                </a:r>
                <a:r>
                  <a:rPr lang="cs-CZ" sz="2400" dirty="0" err="1">
                    <a:sym typeface="Wingdings" panose="05000000000000000000" pitchFamily="2" charset="2"/>
                  </a:rPr>
                  <a:t>stronger</a:t>
                </a:r>
                <a:r>
                  <a:rPr lang="cs-CZ" sz="2400" dirty="0">
                    <a:sym typeface="Wingdings" panose="05000000000000000000" pitchFamily="2" charset="2"/>
                  </a:rPr>
                  <a:t> </a:t>
                </a:r>
                <a:r>
                  <a:rPr lang="cs-CZ" sz="2400" dirty="0" err="1">
                    <a:sym typeface="Wingdings" panose="05000000000000000000" pitchFamily="2" charset="2"/>
                  </a:rPr>
                  <a:t>spillovers</a:t>
                </a:r>
                <a:r>
                  <a:rPr lang="cs-CZ" sz="2400" dirty="0">
                    <a:sym typeface="Wingdings" panose="05000000000000000000" pitchFamily="2" charset="2"/>
                  </a:rPr>
                  <a:t> R&amp;D </a:t>
                </a:r>
                <a:r>
                  <a:rPr lang="cs-CZ" sz="2400" dirty="0" err="1">
                    <a:sym typeface="Wingdings" panose="05000000000000000000" pitchFamily="2" charset="2"/>
                  </a:rPr>
                  <a:t>should</a:t>
                </a:r>
                <a:r>
                  <a:rPr lang="cs-CZ" sz="2400" dirty="0">
                    <a:sym typeface="Wingdings" panose="05000000000000000000" pitchFamily="2" charset="2"/>
                  </a:rPr>
                  <a:t> </a:t>
                </a:r>
                <a:r>
                  <a:rPr lang="cs-CZ" sz="2400" dirty="0" err="1">
                    <a:sym typeface="Wingdings" panose="05000000000000000000" pitchFamily="2" charset="2"/>
                  </a:rPr>
                  <a:t>actually</a:t>
                </a:r>
                <a:r>
                  <a:rPr lang="cs-CZ" sz="2400" dirty="0">
                    <a:sym typeface="Wingdings" panose="05000000000000000000" pitchFamily="2" charset="2"/>
                  </a:rPr>
                  <a:t> </a:t>
                </a:r>
                <a:r>
                  <a:rPr lang="cs-CZ" sz="2400" dirty="0" err="1">
                    <a:sym typeface="Wingdings" panose="05000000000000000000" pitchFamily="2" charset="2"/>
                  </a:rPr>
                  <a:t>increase</a:t>
                </a:r>
                <a:r>
                  <a:rPr lang="cs-CZ" sz="2400" dirty="0">
                    <a:sym typeface="Wingdings" panose="05000000000000000000" pitchFamily="2" charset="2"/>
                  </a:rPr>
                  <a:t>)</a:t>
                </a:r>
              </a:p>
              <a:p>
                <a:r>
                  <a:rPr lang="cs-CZ" sz="2400" dirty="0">
                    <a:sym typeface="Wingdings" panose="05000000000000000000" pitchFamily="2" charset="2"/>
                  </a:rPr>
                  <a:t>Effect of </a:t>
                </a:r>
                <a:r>
                  <a:rPr lang="cs-CZ" sz="2400" dirty="0" err="1">
                    <a:sym typeface="Wingdings" panose="05000000000000000000" pitchFamily="2" charset="2"/>
                  </a:rPr>
                  <a:t>spillovers</a:t>
                </a:r>
                <a:r>
                  <a:rPr lang="cs-CZ" sz="2400" dirty="0">
                    <a:sym typeface="Wingdings" panose="05000000000000000000" pitchFamily="2" charset="2"/>
                  </a:rPr>
                  <a:t> on </a:t>
                </a:r>
                <a:r>
                  <a:rPr lang="cs-CZ" sz="2400" dirty="0" err="1">
                    <a:sym typeface="Wingdings" panose="05000000000000000000" pitchFamily="2" charset="2"/>
                  </a:rPr>
                  <a:t>welfare</a:t>
                </a:r>
                <a:endParaRPr lang="cs-CZ" sz="2400" dirty="0">
                  <a:sym typeface="Wingdings" panose="05000000000000000000" pitchFamily="2" charset="2"/>
                </a:endParaRPr>
              </a:p>
              <a:p>
                <a:pPr lvl="1"/>
                <a:r>
                  <a:rPr lang="cs-CZ" b="1" dirty="0">
                    <a:sym typeface="Wingdings" panose="05000000000000000000" pitchFamily="2" charset="2"/>
                  </a:rPr>
                  <a:t>Direct positive effect </a:t>
                </a:r>
                <a:r>
                  <a:rPr lang="cs-CZ" dirty="0" err="1">
                    <a:sym typeface="Wingdings" panose="05000000000000000000" pitchFamily="2" charset="2"/>
                  </a:rPr>
                  <a:t>due</a:t>
                </a:r>
                <a:r>
                  <a:rPr lang="cs-CZ" dirty="0">
                    <a:sym typeface="Wingdings" panose="05000000000000000000" pitchFamily="2" charset="2"/>
                  </a:rPr>
                  <a:t> to </a:t>
                </a:r>
                <a:r>
                  <a:rPr lang="cs-CZ" dirty="0" err="1">
                    <a:sym typeface="Wingdings" panose="05000000000000000000" pitchFamily="2" charset="2"/>
                  </a:rPr>
                  <a:t>reduction</a:t>
                </a:r>
                <a:r>
                  <a:rPr lang="cs-CZ" dirty="0">
                    <a:sym typeface="Wingdings" panose="05000000000000000000" pitchFamily="2" charset="2"/>
                  </a:rPr>
                  <a:t> in </a:t>
                </a:r>
                <a:r>
                  <a:rPr lang="cs-CZ" dirty="0" err="1">
                    <a:sym typeface="Wingdings" panose="05000000000000000000" pitchFamily="2" charset="2"/>
                  </a:rPr>
                  <a:t>firms</a:t>
                </a:r>
                <a:r>
                  <a:rPr lang="cs-CZ" dirty="0">
                    <a:sym typeface="Wingdings" panose="05000000000000000000" pitchFamily="2" charset="2"/>
                  </a:rPr>
                  <a:t> </a:t>
                </a:r>
                <a:r>
                  <a:rPr lang="cs-CZ" dirty="0" err="1">
                    <a:sym typeface="Wingdings" panose="05000000000000000000" pitchFamily="2" charset="2"/>
                  </a:rPr>
                  <a:t>marginal</a:t>
                </a:r>
                <a:r>
                  <a:rPr lang="cs-CZ" dirty="0">
                    <a:sym typeface="Wingdings" panose="05000000000000000000" pitchFamily="2" charset="2"/>
                  </a:rPr>
                  <a:t> </a:t>
                </a:r>
                <a:r>
                  <a:rPr lang="cs-CZ" dirty="0" err="1">
                    <a:sym typeface="Wingdings" panose="05000000000000000000" pitchFamily="2" charset="2"/>
                  </a:rPr>
                  <a:t>costs</a:t>
                </a:r>
                <a:endParaRPr lang="cs-CZ" dirty="0">
                  <a:sym typeface="Wingdings" panose="05000000000000000000" pitchFamily="2" charset="2"/>
                </a:endParaRPr>
              </a:p>
              <a:p>
                <a:pPr lvl="1"/>
                <a:r>
                  <a:rPr lang="cs-CZ" b="1" dirty="0">
                    <a:sym typeface="Wingdings" panose="05000000000000000000" pitchFamily="2" charset="2"/>
                  </a:rPr>
                  <a:t>Negative </a:t>
                </a:r>
                <a:r>
                  <a:rPr lang="cs-CZ" b="1" dirty="0" err="1">
                    <a:sym typeface="Wingdings" panose="05000000000000000000" pitchFamily="2" charset="2"/>
                  </a:rPr>
                  <a:t>indirect</a:t>
                </a:r>
                <a:r>
                  <a:rPr lang="cs-CZ" b="1" dirty="0">
                    <a:sym typeface="Wingdings" panose="05000000000000000000" pitchFamily="2" charset="2"/>
                  </a:rPr>
                  <a:t> effe</a:t>
                </a:r>
                <a:r>
                  <a:rPr lang="cs-CZ" dirty="0">
                    <a:sym typeface="Wingdings" panose="05000000000000000000" pitchFamily="2" charset="2"/>
                  </a:rPr>
                  <a:t>ct </a:t>
                </a:r>
                <a:r>
                  <a:rPr lang="cs-CZ" dirty="0" err="1">
                    <a:sym typeface="Wingdings" panose="05000000000000000000" pitchFamily="2" charset="2"/>
                  </a:rPr>
                  <a:t>due</a:t>
                </a:r>
                <a:r>
                  <a:rPr lang="cs-CZ" dirty="0">
                    <a:sym typeface="Wingdings" panose="05000000000000000000" pitchFamily="2" charset="2"/>
                  </a:rPr>
                  <a:t> to </a:t>
                </a:r>
                <a:r>
                  <a:rPr lang="cs-CZ" dirty="0" err="1">
                    <a:sym typeface="Wingdings" panose="05000000000000000000" pitchFamily="2" charset="2"/>
                  </a:rPr>
                  <a:t>firms</a:t>
                </a:r>
                <a:r>
                  <a:rPr lang="cs-CZ" dirty="0">
                    <a:sym typeface="Wingdings" panose="05000000000000000000" pitchFamily="2" charset="2"/>
                  </a:rPr>
                  <a:t> </a:t>
                </a:r>
                <a:r>
                  <a:rPr lang="cs-CZ" dirty="0" err="1">
                    <a:sym typeface="Wingdings" panose="05000000000000000000" pitchFamily="2" charset="2"/>
                  </a:rPr>
                  <a:t>reducing</a:t>
                </a:r>
                <a:r>
                  <a:rPr lang="cs-CZ" dirty="0">
                    <a:sym typeface="Wingdings" panose="05000000000000000000" pitchFamily="2" charset="2"/>
                  </a:rPr>
                  <a:t> </a:t>
                </a:r>
                <a:r>
                  <a:rPr lang="cs-CZ" dirty="0" err="1">
                    <a:sym typeface="Wingdings" panose="05000000000000000000" pitchFamily="2" charset="2"/>
                  </a:rPr>
                  <a:t>their</a:t>
                </a:r>
                <a:r>
                  <a:rPr lang="cs-CZ" dirty="0">
                    <a:sym typeface="Wingdings" panose="05000000000000000000" pitchFamily="2" charset="2"/>
                  </a:rPr>
                  <a:t> R&amp;D</a:t>
                </a:r>
              </a:p>
              <a:p>
                <a:pPr lvl="1"/>
                <a:r>
                  <a:rPr lang="cs-CZ" dirty="0" err="1">
                    <a:sym typeface="Wingdings" panose="05000000000000000000" pitchFamily="2" charset="2"/>
                  </a:rPr>
                  <a:t>Beyond</a:t>
                </a:r>
                <a:r>
                  <a:rPr lang="cs-CZ" dirty="0">
                    <a:sym typeface="Wingdings" panose="05000000000000000000" pitchFamily="2" charset="2"/>
                  </a:rPr>
                  <a:t> </a:t>
                </a:r>
                <a:r>
                  <a:rPr lang="cs-CZ" dirty="0" err="1">
                    <a:sym typeface="Wingdings" panose="05000000000000000000" pitchFamily="2" charset="2"/>
                  </a:rPr>
                  <a:t>certain</a:t>
                </a:r>
                <a:r>
                  <a:rPr lang="cs-CZ" dirty="0">
                    <a:sym typeface="Wingdings" panose="05000000000000000000" pitchFamily="2" charset="2"/>
                  </a:rPr>
                  <a:t> </a:t>
                </a:r>
                <a:r>
                  <a:rPr lang="cs-CZ" dirty="0" err="1">
                    <a:sym typeface="Wingdings" panose="05000000000000000000" pitchFamily="2" charset="2"/>
                  </a:rPr>
                  <a:t>level</a:t>
                </a:r>
                <a:r>
                  <a:rPr lang="cs-CZ" dirty="0">
                    <a:sym typeface="Wingdings" panose="05000000000000000000" pitchFamily="2" charset="2"/>
                  </a:rPr>
                  <a:t> of </a:t>
                </a:r>
                <a:r>
                  <a:rPr lang="cs-CZ" dirty="0" err="1">
                    <a:sym typeface="Wingdings" panose="05000000000000000000" pitchFamily="2" charset="2"/>
                  </a:rPr>
                  <a:t>spillovers</a:t>
                </a:r>
                <a:r>
                  <a:rPr lang="cs-CZ" dirty="0">
                    <a:sym typeface="Wingdings" panose="05000000000000000000" pitchFamily="2" charset="2"/>
                  </a:rPr>
                  <a:t>, the </a:t>
                </a:r>
                <a:r>
                  <a:rPr lang="cs-CZ" dirty="0" err="1">
                    <a:sym typeface="Wingdings" panose="05000000000000000000" pitchFamily="2" charset="2"/>
                  </a:rPr>
                  <a:t>indirect</a:t>
                </a:r>
                <a:r>
                  <a:rPr lang="cs-CZ" dirty="0">
                    <a:sym typeface="Wingdings" panose="05000000000000000000" pitchFamily="2" charset="2"/>
                  </a:rPr>
                  <a:t> effect </a:t>
                </a:r>
                <a:r>
                  <a:rPr lang="cs-CZ" dirty="0" err="1">
                    <a:sym typeface="Wingdings" panose="05000000000000000000" pitchFamily="2" charset="2"/>
                  </a:rPr>
                  <a:t>dominates</a:t>
                </a:r>
                <a:endParaRPr lang="cs-CZ"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38200" y="1466671"/>
                <a:ext cx="10892051" cy="5013913"/>
              </a:xfrm>
              <a:blipFill>
                <a:blip r:embed="rId3"/>
                <a:stretch>
                  <a:fillRect l="-896" t="-1703"/>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endParaRPr lang="cs-CZ" dirty="0"/>
          </a:p>
        </p:txBody>
      </p:sp>
    </p:spTree>
    <p:extLst>
      <p:ext uri="{BB962C8B-B14F-4D97-AF65-F5344CB8AC3E}">
        <p14:creationId xmlns:p14="http://schemas.microsoft.com/office/powerpoint/2010/main" val="1120577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66672"/>
            <a:ext cx="10892051" cy="5013914"/>
          </a:xfrm>
        </p:spPr>
        <p:txBody>
          <a:bodyPr>
            <a:noAutofit/>
          </a:bodyPr>
          <a:lstStyle/>
          <a:p>
            <a:r>
              <a:rPr lang="cs-CZ" sz="2400" dirty="0">
                <a:sym typeface="Wingdings" panose="05000000000000000000" pitchFamily="2" charset="2"/>
              </a:rPr>
              <a:t>R&amp;D </a:t>
            </a:r>
            <a:r>
              <a:rPr lang="cs-CZ" sz="2400" dirty="0" err="1">
                <a:sym typeface="Wingdings" panose="05000000000000000000" pitchFamily="2" charset="2"/>
              </a:rPr>
              <a:t>spillovers</a:t>
            </a:r>
            <a:r>
              <a:rPr lang="cs-CZ" sz="2400" dirty="0">
                <a:sym typeface="Wingdings" panose="05000000000000000000" pitchFamily="2" charset="2"/>
              </a:rPr>
              <a:t> </a:t>
            </a:r>
            <a:r>
              <a:rPr lang="cs-CZ" sz="2400" dirty="0" err="1">
                <a:sym typeface="Wingdings" panose="05000000000000000000" pitchFamily="2" charset="2"/>
              </a:rPr>
              <a:t>reduce</a:t>
            </a:r>
            <a:r>
              <a:rPr lang="cs-CZ" sz="2400" dirty="0">
                <a:sym typeface="Wingdings" panose="05000000000000000000" pitchFamily="2" charset="2"/>
              </a:rPr>
              <a:t> </a:t>
            </a:r>
            <a:r>
              <a:rPr lang="cs-CZ" sz="2400" dirty="0" err="1">
                <a:sym typeface="Wingdings" panose="05000000000000000000" pitchFamily="2" charset="2"/>
              </a:rPr>
              <a:t>incentives</a:t>
            </a:r>
            <a:r>
              <a:rPr lang="cs-CZ" sz="2400" dirty="0">
                <a:sym typeface="Wingdings" panose="05000000000000000000" pitchFamily="2" charset="2"/>
              </a:rPr>
              <a:t> to </a:t>
            </a:r>
            <a:r>
              <a:rPr lang="cs-CZ" sz="2400" dirty="0" err="1">
                <a:sym typeface="Wingdings" panose="05000000000000000000" pitchFamily="2" charset="2"/>
              </a:rPr>
              <a:t>innovate</a:t>
            </a:r>
            <a:endParaRPr lang="cs-CZ" sz="2400" dirty="0">
              <a:sym typeface="Wingdings" panose="05000000000000000000" pitchFamily="2" charset="2"/>
            </a:endParaRPr>
          </a:p>
          <a:p>
            <a:r>
              <a:rPr lang="cs-CZ" sz="2400" dirty="0" err="1">
                <a:sym typeface="Wingdings" panose="05000000000000000000" pitchFamily="2" charset="2"/>
              </a:rPr>
              <a:t>Would</a:t>
            </a:r>
            <a:r>
              <a:rPr lang="cs-CZ" sz="2400" dirty="0">
                <a:sym typeface="Wingdings" panose="05000000000000000000" pitchFamily="2" charset="2"/>
              </a:rPr>
              <a:t> </a:t>
            </a:r>
            <a:r>
              <a:rPr lang="cs-CZ" sz="2400" dirty="0" err="1">
                <a:sym typeface="Wingdings" panose="05000000000000000000" pitchFamily="2" charset="2"/>
              </a:rPr>
              <a:t>it</a:t>
            </a:r>
            <a:r>
              <a:rPr lang="cs-CZ" sz="2400" dirty="0">
                <a:sym typeface="Wingdings" panose="05000000000000000000" pitchFamily="2" charset="2"/>
              </a:rPr>
              <a:t> </a:t>
            </a:r>
            <a:r>
              <a:rPr lang="cs-CZ" sz="2400" dirty="0" err="1">
                <a:sym typeface="Wingdings" panose="05000000000000000000" pitchFamily="2" charset="2"/>
              </a:rPr>
              <a:t>help</a:t>
            </a:r>
            <a:r>
              <a:rPr lang="cs-CZ" sz="2400" dirty="0">
                <a:sym typeface="Wingdings" panose="05000000000000000000" pitchFamily="2" charset="2"/>
              </a:rPr>
              <a:t> to </a:t>
            </a:r>
            <a:r>
              <a:rPr lang="cs-CZ" sz="2400" dirty="0" err="1">
                <a:sym typeface="Wingdings" panose="05000000000000000000" pitchFamily="2" charset="2"/>
              </a:rPr>
              <a:t>allow</a:t>
            </a:r>
            <a:r>
              <a:rPr lang="cs-CZ" sz="2400" dirty="0">
                <a:sym typeface="Wingdings" panose="05000000000000000000" pitchFamily="2" charset="2"/>
              </a:rPr>
              <a:t> </a:t>
            </a:r>
            <a:r>
              <a:rPr lang="cs-CZ" sz="2400" dirty="0" err="1">
                <a:sym typeface="Wingdings" panose="05000000000000000000" pitchFamily="2" charset="2"/>
              </a:rPr>
              <a:t>firms</a:t>
            </a:r>
            <a:r>
              <a:rPr lang="cs-CZ" sz="2400" dirty="0">
                <a:sym typeface="Wingdings" panose="05000000000000000000" pitchFamily="2" charset="2"/>
              </a:rPr>
              <a:t> to </a:t>
            </a:r>
            <a:r>
              <a:rPr lang="cs-CZ" sz="2400" dirty="0" err="1">
                <a:sym typeface="Wingdings" panose="05000000000000000000" pitchFamily="2" charset="2"/>
              </a:rPr>
              <a:t>cooperate</a:t>
            </a:r>
            <a:r>
              <a:rPr lang="cs-CZ" sz="2400" dirty="0">
                <a:sym typeface="Wingdings" panose="05000000000000000000" pitchFamily="2" charset="2"/>
              </a:rPr>
              <a:t> (</a:t>
            </a:r>
            <a:r>
              <a:rPr lang="cs-CZ" sz="2400" dirty="0" err="1">
                <a:sym typeface="Wingdings" panose="05000000000000000000" pitchFamily="2" charset="2"/>
              </a:rPr>
              <a:t>i.e</a:t>
            </a:r>
            <a:r>
              <a:rPr lang="cs-CZ" sz="2400" dirty="0">
                <a:sym typeface="Wingdings" panose="05000000000000000000" pitchFamily="2" charset="2"/>
              </a:rPr>
              <a:t>. </a:t>
            </a:r>
            <a:r>
              <a:rPr lang="cs-CZ" sz="2400" dirty="0" err="1">
                <a:sym typeface="Wingdings" panose="05000000000000000000" pitchFamily="2" charset="2"/>
              </a:rPr>
              <a:t>collude</a:t>
            </a:r>
            <a:r>
              <a:rPr lang="cs-CZ" sz="2400" dirty="0">
                <a:sym typeface="Wingdings" panose="05000000000000000000" pitchFamily="2" charset="2"/>
              </a:rPr>
              <a:t>) in R&amp;D </a:t>
            </a:r>
            <a:r>
              <a:rPr lang="cs-CZ" sz="2400" dirty="0" err="1">
                <a:sym typeface="Wingdings" panose="05000000000000000000" pitchFamily="2" charset="2"/>
              </a:rPr>
              <a:t>expenditures</a:t>
            </a:r>
            <a:r>
              <a:rPr lang="cs-CZ" sz="2400" dirty="0">
                <a:sym typeface="Wingdings" panose="05000000000000000000" pitchFamily="2" charset="2"/>
              </a:rPr>
              <a:t> (1st </a:t>
            </a:r>
            <a:r>
              <a:rPr lang="cs-CZ" sz="2400" dirty="0" err="1">
                <a:sym typeface="Wingdings" panose="05000000000000000000" pitchFamily="2" charset="2"/>
              </a:rPr>
              <a:t>stage</a:t>
            </a:r>
            <a:r>
              <a:rPr lang="cs-CZ" sz="2400" dirty="0">
                <a:sym typeface="Wingdings" panose="05000000000000000000" pitchFamily="2" charset="2"/>
              </a:rPr>
              <a:t>) </a:t>
            </a:r>
            <a:r>
              <a:rPr lang="cs-CZ" sz="2400" dirty="0" err="1">
                <a:sym typeface="Wingdings" panose="05000000000000000000" pitchFamily="2" charset="2"/>
              </a:rPr>
              <a:t>while</a:t>
            </a:r>
            <a:r>
              <a:rPr lang="cs-CZ" sz="2400" dirty="0">
                <a:sym typeface="Wingdings" panose="05000000000000000000" pitchFamily="2" charset="2"/>
              </a:rPr>
              <a:t> </a:t>
            </a:r>
            <a:r>
              <a:rPr lang="cs-CZ" sz="2400" dirty="0" err="1">
                <a:sym typeface="Wingdings" panose="05000000000000000000" pitchFamily="2" charset="2"/>
              </a:rPr>
              <a:t>still</a:t>
            </a:r>
            <a:r>
              <a:rPr lang="cs-CZ" sz="2400" dirty="0">
                <a:sym typeface="Wingdings" panose="05000000000000000000" pitchFamily="2" charset="2"/>
              </a:rPr>
              <a:t> </a:t>
            </a:r>
            <a:r>
              <a:rPr lang="cs-CZ" sz="2400" dirty="0" err="1">
                <a:sym typeface="Wingdings" panose="05000000000000000000" pitchFamily="2" charset="2"/>
              </a:rPr>
              <a:t>competing</a:t>
            </a:r>
            <a:r>
              <a:rPr lang="cs-CZ" sz="2400" dirty="0">
                <a:sym typeface="Wingdings" panose="05000000000000000000" pitchFamily="2" charset="2"/>
              </a:rPr>
              <a:t> in </a:t>
            </a:r>
            <a:r>
              <a:rPr lang="cs-CZ" sz="2400" dirty="0" err="1">
                <a:sym typeface="Wingdings" panose="05000000000000000000" pitchFamily="2" charset="2"/>
              </a:rPr>
              <a:t>quantities</a:t>
            </a:r>
            <a:r>
              <a:rPr lang="cs-CZ" sz="2400" dirty="0">
                <a:sym typeface="Wingdings" panose="05000000000000000000" pitchFamily="2" charset="2"/>
              </a:rPr>
              <a:t> (2nd </a:t>
            </a:r>
            <a:r>
              <a:rPr lang="cs-CZ" sz="2400" dirty="0" err="1">
                <a:sym typeface="Wingdings" panose="05000000000000000000" pitchFamily="2" charset="2"/>
              </a:rPr>
              <a:t>stage</a:t>
            </a:r>
            <a:r>
              <a:rPr lang="cs-CZ" sz="2400" dirty="0">
                <a:sym typeface="Wingdings" panose="05000000000000000000" pitchFamily="2" charset="2"/>
              </a:rPr>
              <a:t>)?</a:t>
            </a:r>
          </a:p>
          <a:p>
            <a:pPr lvl="1"/>
            <a:r>
              <a:rPr lang="cs-CZ" dirty="0">
                <a:sym typeface="Wingdings" panose="05000000000000000000" pitchFamily="2" charset="2"/>
              </a:rPr>
              <a:t>2nd </a:t>
            </a:r>
            <a:r>
              <a:rPr lang="cs-CZ" dirty="0" err="1">
                <a:sym typeface="Wingdings" panose="05000000000000000000" pitchFamily="2" charset="2"/>
              </a:rPr>
              <a:t>stage</a:t>
            </a:r>
            <a:r>
              <a:rPr lang="cs-CZ" dirty="0">
                <a:sym typeface="Wingdings" panose="05000000000000000000" pitchFamily="2" charset="2"/>
              </a:rPr>
              <a:t> the </a:t>
            </a:r>
            <a:r>
              <a:rPr lang="cs-CZ" dirty="0" err="1">
                <a:sym typeface="Wingdings" panose="05000000000000000000" pitchFamily="2" charset="2"/>
              </a:rPr>
              <a:t>same</a:t>
            </a:r>
            <a:r>
              <a:rPr lang="cs-CZ" dirty="0">
                <a:sym typeface="Wingdings" panose="05000000000000000000" pitchFamily="2" charset="2"/>
              </a:rPr>
              <a:t> as </a:t>
            </a:r>
            <a:r>
              <a:rPr lang="cs-CZ" dirty="0" err="1">
                <a:sym typeface="Wingdings" panose="05000000000000000000" pitchFamily="2" charset="2"/>
              </a:rPr>
              <a:t>before</a:t>
            </a:r>
            <a:endParaRPr lang="cs-CZ" dirty="0">
              <a:sym typeface="Wingdings" panose="05000000000000000000" pitchFamily="2" charset="2"/>
            </a:endParaRPr>
          </a:p>
          <a:p>
            <a:pPr lvl="1"/>
            <a:r>
              <a:rPr lang="cs-CZ" dirty="0">
                <a:sym typeface="Wingdings" panose="05000000000000000000" pitchFamily="2" charset="2"/>
              </a:rPr>
              <a:t>But </a:t>
            </a:r>
            <a:r>
              <a:rPr lang="cs-CZ" dirty="0" err="1">
                <a:sym typeface="Wingdings" panose="05000000000000000000" pitchFamily="2" charset="2"/>
              </a:rPr>
              <a:t>externalities</a:t>
            </a:r>
            <a:r>
              <a:rPr lang="cs-CZ" dirty="0">
                <a:sym typeface="Wingdings" panose="05000000000000000000" pitchFamily="2" charset="2"/>
              </a:rPr>
              <a:t> </a:t>
            </a:r>
            <a:r>
              <a:rPr lang="cs-CZ" dirty="0" err="1">
                <a:sym typeface="Wingdings" panose="05000000000000000000" pitchFamily="2" charset="2"/>
              </a:rPr>
              <a:t>internalised</a:t>
            </a:r>
            <a:r>
              <a:rPr lang="cs-CZ" dirty="0">
                <a:sym typeface="Wingdings" panose="05000000000000000000" pitchFamily="2" charset="2"/>
              </a:rPr>
              <a:t> in the 1st </a:t>
            </a:r>
            <a:r>
              <a:rPr lang="cs-CZ" dirty="0" err="1">
                <a:sym typeface="Wingdings" panose="05000000000000000000" pitchFamily="2" charset="2"/>
              </a:rPr>
              <a:t>stage</a:t>
            </a:r>
            <a:endParaRPr lang="cs-CZ"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endParaRPr lang="cs-CZ" dirty="0"/>
          </a:p>
        </p:txBody>
      </p:sp>
    </p:spTree>
    <p:extLst>
      <p:ext uri="{BB962C8B-B14F-4D97-AF65-F5344CB8AC3E}">
        <p14:creationId xmlns:p14="http://schemas.microsoft.com/office/powerpoint/2010/main" val="37410583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288474"/>
                <a:ext cx="10892051" cy="5192112"/>
              </a:xfrm>
            </p:spPr>
            <p:txBody>
              <a:bodyPr>
                <a:noAutofit/>
              </a:bodyPr>
              <a:lstStyle/>
              <a:p>
                <a:r>
                  <a:rPr lang="cs-CZ" sz="2400" dirty="0" err="1">
                    <a:sym typeface="Wingdings" panose="05000000000000000000" pitchFamily="2" charset="2"/>
                  </a:rPr>
                  <a:t>If</a:t>
                </a:r>
                <a:r>
                  <a:rPr lang="cs-CZ" sz="2400" dirty="0">
                    <a:sym typeface="Wingdings" panose="05000000000000000000" pitchFamily="2" charset="2"/>
                  </a:rPr>
                  <a:t> </a:t>
                </a:r>
                <a:r>
                  <a:rPr lang="cs-CZ" sz="2400" dirty="0" err="1">
                    <a:sym typeface="Wingdings" panose="05000000000000000000" pitchFamily="2" charset="2"/>
                  </a:rPr>
                  <a:t>spillovers</a:t>
                </a:r>
                <a:r>
                  <a:rPr lang="cs-CZ" sz="2400" dirty="0">
                    <a:sym typeface="Wingdings" panose="05000000000000000000" pitchFamily="2" charset="2"/>
                  </a:rPr>
                  <a:t> </a:t>
                </a:r>
                <a:r>
                  <a:rPr lang="cs-CZ" sz="2400" dirty="0" err="1">
                    <a:sym typeface="Wingdings" panose="05000000000000000000" pitchFamily="2" charset="2"/>
                  </a:rPr>
                  <a:t>strong</a:t>
                </a:r>
                <a:r>
                  <a:rPr lang="cs-CZ" sz="2400" dirty="0">
                    <a:sym typeface="Wingdings" panose="05000000000000000000" pitchFamily="2" charset="2"/>
                  </a:rPr>
                  <a:t> (</a:t>
                </a:r>
                <a14:m>
                  <m:oMath xmlns:m="http://schemas.openxmlformats.org/officeDocument/2006/math">
                    <m:r>
                      <a:rPr lang="cs-CZ" sz="2400" i="1" smtClean="0">
                        <a:latin typeface="Cambria Math" panose="02040503050406030204" pitchFamily="18" charset="0"/>
                        <a:ea typeface="Cambria Math" panose="02040503050406030204" pitchFamily="18" charset="0"/>
                        <a:sym typeface="Wingdings" panose="05000000000000000000" pitchFamily="2" charset="2"/>
                      </a:rPr>
                      <m:t>𝛽</m:t>
                    </m:r>
                    <m:r>
                      <a:rPr lang="cs-CZ" sz="2400" b="0" i="1" smtClean="0">
                        <a:latin typeface="Cambria Math" panose="02040503050406030204" pitchFamily="18" charset="0"/>
                        <a:ea typeface="Cambria Math" panose="02040503050406030204" pitchFamily="18" charset="0"/>
                        <a:sym typeface="Wingdings" panose="05000000000000000000" pitchFamily="2" charset="2"/>
                      </a:rPr>
                      <m:t>&gt;</m:t>
                    </m:r>
                    <m:f>
                      <m:fPr>
                        <m:ctrlPr>
                          <a:rPr lang="cs-CZ" sz="2400" b="0" i="1" smtClean="0">
                            <a:latin typeface="Cambria Math" panose="02040503050406030204" pitchFamily="18" charset="0"/>
                            <a:ea typeface="Cambria Math" panose="02040503050406030204" pitchFamily="18" charset="0"/>
                            <a:sym typeface="Wingdings" panose="05000000000000000000" pitchFamily="2" charset="2"/>
                          </a:rPr>
                        </m:ctrlPr>
                      </m:fPr>
                      <m:num>
                        <m:r>
                          <a:rPr lang="cs-CZ" sz="2400" b="0" i="1" smtClean="0">
                            <a:latin typeface="Cambria Math" panose="02040503050406030204" pitchFamily="18" charset="0"/>
                            <a:ea typeface="Cambria Math" panose="02040503050406030204" pitchFamily="18" charset="0"/>
                            <a:sym typeface="Wingdings" panose="05000000000000000000" pitchFamily="2" charset="2"/>
                          </a:rPr>
                          <m:t>1</m:t>
                        </m:r>
                      </m:num>
                      <m:den>
                        <m:r>
                          <a:rPr lang="cs-CZ" sz="2400" b="0" i="1" smtClean="0">
                            <a:latin typeface="Cambria Math" panose="02040503050406030204" pitchFamily="18" charset="0"/>
                            <a:ea typeface="Cambria Math" panose="02040503050406030204" pitchFamily="18" charset="0"/>
                            <a:sym typeface="Wingdings" panose="05000000000000000000" pitchFamily="2" charset="2"/>
                          </a:rPr>
                          <m:t>2</m:t>
                        </m:r>
                      </m:den>
                    </m:f>
                  </m:oMath>
                </a14:m>
                <a:r>
                  <a:rPr lang="cs-CZ" sz="2400" dirty="0">
                    <a:sym typeface="Wingdings" panose="05000000000000000000" pitchFamily="2" charset="2"/>
                  </a:rPr>
                  <a:t>), </a:t>
                </a:r>
                <a:r>
                  <a:rPr lang="cs-CZ" sz="2400" dirty="0" err="1">
                    <a:sym typeface="Wingdings" panose="05000000000000000000" pitchFamily="2" charset="2"/>
                  </a:rPr>
                  <a:t>cooperation</a:t>
                </a:r>
                <a:r>
                  <a:rPr lang="cs-CZ" sz="2400" dirty="0">
                    <a:sym typeface="Wingdings" panose="05000000000000000000" pitchFamily="2" charset="2"/>
                  </a:rPr>
                  <a:t> </a:t>
                </a:r>
                <a:r>
                  <a:rPr lang="cs-CZ" sz="2400" dirty="0" err="1">
                    <a:sym typeface="Wingdings" panose="05000000000000000000" pitchFamily="2" charset="2"/>
                  </a:rPr>
                  <a:t>increases</a:t>
                </a:r>
                <a:r>
                  <a:rPr lang="cs-CZ" sz="2400" dirty="0">
                    <a:sym typeface="Wingdings" panose="05000000000000000000" pitchFamily="2" charset="2"/>
                  </a:rPr>
                  <a:t> R&amp;D</a:t>
                </a:r>
              </a:p>
              <a:p>
                <a:pPr lvl="1"/>
                <a:r>
                  <a:rPr lang="cs-CZ" dirty="0" err="1">
                    <a:sym typeface="Wingdings" panose="05000000000000000000" pitchFamily="2" charset="2"/>
                  </a:rPr>
                  <a:t>weak</a:t>
                </a:r>
                <a:r>
                  <a:rPr lang="cs-CZ" dirty="0">
                    <a:sym typeface="Wingdings" panose="05000000000000000000" pitchFamily="2" charset="2"/>
                  </a:rPr>
                  <a:t> </a:t>
                </a:r>
                <a:r>
                  <a:rPr lang="cs-CZ" dirty="0" err="1">
                    <a:sym typeface="Wingdings" panose="05000000000000000000" pitchFamily="2" charset="2"/>
                  </a:rPr>
                  <a:t>incentives</a:t>
                </a:r>
                <a:r>
                  <a:rPr lang="cs-CZ" dirty="0">
                    <a:sym typeface="Wingdings" panose="05000000000000000000" pitchFamily="2" charset="2"/>
                  </a:rPr>
                  <a:t> to </a:t>
                </a:r>
                <a:r>
                  <a:rPr lang="cs-CZ" dirty="0" err="1">
                    <a:sym typeface="Wingdings" panose="05000000000000000000" pitchFamily="2" charset="2"/>
                  </a:rPr>
                  <a:t>conduct</a:t>
                </a:r>
                <a:r>
                  <a:rPr lang="cs-CZ" dirty="0">
                    <a:sym typeface="Wingdings" panose="05000000000000000000" pitchFamily="2" charset="2"/>
                  </a:rPr>
                  <a:t> R&amp;D as </a:t>
                </a:r>
                <a:r>
                  <a:rPr lang="cs-CZ" dirty="0" err="1">
                    <a:sym typeface="Wingdings" panose="05000000000000000000" pitchFamily="2" charset="2"/>
                  </a:rPr>
                  <a:t>it</a:t>
                </a:r>
                <a:r>
                  <a:rPr lang="cs-CZ" dirty="0">
                    <a:sym typeface="Wingdings" panose="05000000000000000000" pitchFamily="2" charset="2"/>
                  </a:rPr>
                  <a:t> </a:t>
                </a:r>
                <a:r>
                  <a:rPr lang="cs-CZ" dirty="0" err="1">
                    <a:sym typeface="Wingdings" panose="05000000000000000000" pitchFamily="2" charset="2"/>
                  </a:rPr>
                  <a:t>reduces</a:t>
                </a:r>
                <a:r>
                  <a:rPr lang="cs-CZ" dirty="0">
                    <a:sym typeface="Wingdings" panose="05000000000000000000" pitchFamily="2" charset="2"/>
                  </a:rPr>
                  <a:t> </a:t>
                </a:r>
                <a:r>
                  <a:rPr lang="cs-CZ" dirty="0" err="1">
                    <a:sym typeface="Wingdings" panose="05000000000000000000" pitchFamily="2" charset="2"/>
                  </a:rPr>
                  <a:t>rival‘s</a:t>
                </a:r>
                <a:r>
                  <a:rPr lang="cs-CZ" dirty="0">
                    <a:sym typeface="Wingdings" panose="05000000000000000000" pitchFamily="2" charset="2"/>
                  </a:rPr>
                  <a:t> </a:t>
                </a:r>
                <a:r>
                  <a:rPr lang="cs-CZ" dirty="0" err="1">
                    <a:sym typeface="Wingdings" panose="05000000000000000000" pitchFamily="2" charset="2"/>
                  </a:rPr>
                  <a:t>costs</a:t>
                </a:r>
                <a:endParaRPr lang="cs-CZ" dirty="0">
                  <a:sym typeface="Wingdings" panose="05000000000000000000" pitchFamily="2" charset="2"/>
                </a:endParaRPr>
              </a:p>
              <a:p>
                <a:pPr lvl="1"/>
                <a:r>
                  <a:rPr lang="cs-CZ" dirty="0">
                    <a:sym typeface="Wingdings" panose="05000000000000000000" pitchFamily="2" charset="2"/>
                  </a:rPr>
                  <a:t>but </a:t>
                </a:r>
                <a:r>
                  <a:rPr lang="cs-CZ" dirty="0" err="1">
                    <a:sym typeface="Wingdings" panose="05000000000000000000" pitchFamily="2" charset="2"/>
                  </a:rPr>
                  <a:t>once</a:t>
                </a:r>
                <a:r>
                  <a:rPr lang="cs-CZ" dirty="0">
                    <a:sym typeface="Wingdings" panose="05000000000000000000" pitchFamily="2" charset="2"/>
                  </a:rPr>
                  <a:t> the </a:t>
                </a:r>
                <a:r>
                  <a:rPr lang="cs-CZ" dirty="0" err="1">
                    <a:sym typeface="Wingdings" panose="05000000000000000000" pitchFamily="2" charset="2"/>
                  </a:rPr>
                  <a:t>externalities</a:t>
                </a:r>
                <a:r>
                  <a:rPr lang="cs-CZ" dirty="0">
                    <a:sym typeface="Wingdings" panose="05000000000000000000" pitchFamily="2" charset="2"/>
                  </a:rPr>
                  <a:t> are </a:t>
                </a:r>
                <a:r>
                  <a:rPr lang="cs-CZ" dirty="0" err="1">
                    <a:sym typeface="Wingdings" panose="05000000000000000000" pitchFamily="2" charset="2"/>
                  </a:rPr>
                  <a:t>internalised</a:t>
                </a:r>
                <a:r>
                  <a:rPr lang="cs-CZ" dirty="0">
                    <a:sym typeface="Wingdings" panose="05000000000000000000" pitchFamily="2" charset="2"/>
                  </a:rPr>
                  <a:t>, R&amp;D very </a:t>
                </a:r>
                <a:r>
                  <a:rPr lang="cs-CZ" dirty="0" err="1">
                    <a:sym typeface="Wingdings" panose="05000000000000000000" pitchFamily="2" charset="2"/>
                  </a:rPr>
                  <a:t>attractive</a:t>
                </a:r>
                <a:endParaRPr lang="cs-CZ" dirty="0">
                  <a:sym typeface="Wingdings" panose="05000000000000000000" pitchFamily="2" charset="2"/>
                </a:endParaRPr>
              </a:p>
              <a:p>
                <a:r>
                  <a:rPr lang="cs-CZ" sz="2400" dirty="0" err="1">
                    <a:sym typeface="Wingdings" panose="05000000000000000000" pitchFamily="2" charset="2"/>
                  </a:rPr>
                  <a:t>If</a:t>
                </a:r>
                <a:r>
                  <a:rPr lang="cs-CZ" sz="2400" dirty="0">
                    <a:sym typeface="Wingdings" panose="05000000000000000000" pitchFamily="2" charset="2"/>
                  </a:rPr>
                  <a:t> </a:t>
                </a:r>
                <a:r>
                  <a:rPr lang="cs-CZ" sz="2400" dirty="0" err="1">
                    <a:sym typeface="Wingdings" panose="05000000000000000000" pitchFamily="2" charset="2"/>
                  </a:rPr>
                  <a:t>spillovers</a:t>
                </a:r>
                <a:r>
                  <a:rPr lang="cs-CZ" sz="2400" dirty="0">
                    <a:sym typeface="Wingdings" panose="05000000000000000000" pitchFamily="2" charset="2"/>
                  </a:rPr>
                  <a:t> </a:t>
                </a:r>
                <a:r>
                  <a:rPr lang="cs-CZ" sz="2400" dirty="0" err="1">
                    <a:sym typeface="Wingdings" panose="05000000000000000000" pitchFamily="2" charset="2"/>
                  </a:rPr>
                  <a:t>weak</a:t>
                </a:r>
                <a:r>
                  <a:rPr lang="cs-CZ" sz="2400" dirty="0">
                    <a:sym typeface="Wingdings" panose="05000000000000000000" pitchFamily="2" charset="2"/>
                  </a:rPr>
                  <a:t> (</a:t>
                </a:r>
                <a14:m>
                  <m:oMath xmlns:m="http://schemas.openxmlformats.org/officeDocument/2006/math">
                    <m:r>
                      <a:rPr lang="cs-CZ" sz="2400" i="1">
                        <a:latin typeface="Cambria Math" panose="02040503050406030204" pitchFamily="18" charset="0"/>
                        <a:ea typeface="Cambria Math" panose="02040503050406030204" pitchFamily="18" charset="0"/>
                        <a:sym typeface="Wingdings" panose="05000000000000000000" pitchFamily="2" charset="2"/>
                      </a:rPr>
                      <m:t>𝛽</m:t>
                    </m:r>
                    <m:r>
                      <a:rPr lang="cs-CZ" sz="2400" b="0" i="1" smtClean="0">
                        <a:latin typeface="Cambria Math" panose="02040503050406030204" pitchFamily="18" charset="0"/>
                        <a:ea typeface="Cambria Math" panose="02040503050406030204" pitchFamily="18" charset="0"/>
                        <a:sym typeface="Wingdings" panose="05000000000000000000" pitchFamily="2" charset="2"/>
                      </a:rPr>
                      <m:t>&lt;</m:t>
                    </m:r>
                    <m:f>
                      <m:fPr>
                        <m:ctrlPr>
                          <a:rPr lang="cs-CZ" sz="2400" i="1">
                            <a:latin typeface="Cambria Math" panose="02040503050406030204" pitchFamily="18" charset="0"/>
                            <a:ea typeface="Cambria Math" panose="02040503050406030204" pitchFamily="18" charset="0"/>
                            <a:sym typeface="Wingdings" panose="05000000000000000000" pitchFamily="2" charset="2"/>
                          </a:rPr>
                        </m:ctrlPr>
                      </m:fPr>
                      <m:num>
                        <m:r>
                          <a:rPr lang="cs-CZ" sz="2400" i="1">
                            <a:latin typeface="Cambria Math" panose="02040503050406030204" pitchFamily="18" charset="0"/>
                            <a:ea typeface="Cambria Math" panose="02040503050406030204" pitchFamily="18" charset="0"/>
                            <a:sym typeface="Wingdings" panose="05000000000000000000" pitchFamily="2" charset="2"/>
                          </a:rPr>
                          <m:t>1</m:t>
                        </m:r>
                      </m:num>
                      <m:den>
                        <m:r>
                          <a:rPr lang="cs-CZ" sz="2400" i="1">
                            <a:latin typeface="Cambria Math" panose="02040503050406030204" pitchFamily="18" charset="0"/>
                            <a:ea typeface="Cambria Math" panose="02040503050406030204" pitchFamily="18" charset="0"/>
                            <a:sym typeface="Wingdings" panose="05000000000000000000" pitchFamily="2" charset="2"/>
                          </a:rPr>
                          <m:t>2</m:t>
                        </m:r>
                      </m:den>
                    </m:f>
                  </m:oMath>
                </a14:m>
                <a:r>
                  <a:rPr lang="cs-CZ" sz="2400" dirty="0">
                    <a:sym typeface="Wingdings" panose="05000000000000000000" pitchFamily="2" charset="2"/>
                  </a:rPr>
                  <a:t>), </a:t>
                </a:r>
                <a:r>
                  <a:rPr lang="cs-CZ" sz="2400" dirty="0" err="1">
                    <a:sym typeface="Wingdings" panose="05000000000000000000" pitchFamily="2" charset="2"/>
                  </a:rPr>
                  <a:t>cooperation</a:t>
                </a:r>
                <a:r>
                  <a:rPr lang="cs-CZ" sz="2400" dirty="0">
                    <a:sym typeface="Wingdings" panose="05000000000000000000" pitchFamily="2" charset="2"/>
                  </a:rPr>
                  <a:t> </a:t>
                </a:r>
                <a:r>
                  <a:rPr lang="cs-CZ" sz="2400" dirty="0" err="1">
                    <a:sym typeface="Wingdings" panose="05000000000000000000" pitchFamily="2" charset="2"/>
                  </a:rPr>
                  <a:t>reduces</a:t>
                </a:r>
                <a:r>
                  <a:rPr lang="cs-CZ" sz="2400" dirty="0">
                    <a:sym typeface="Wingdings" panose="05000000000000000000" pitchFamily="2" charset="2"/>
                  </a:rPr>
                  <a:t> R&amp;D</a:t>
                </a:r>
              </a:p>
              <a:p>
                <a:pPr lvl="1"/>
                <a:r>
                  <a:rPr lang="cs-CZ" dirty="0" err="1">
                    <a:sym typeface="Wingdings" panose="05000000000000000000" pitchFamily="2" charset="2"/>
                  </a:rPr>
                  <a:t>strong</a:t>
                </a:r>
                <a:r>
                  <a:rPr lang="cs-CZ" dirty="0">
                    <a:sym typeface="Wingdings" panose="05000000000000000000" pitchFamily="2" charset="2"/>
                  </a:rPr>
                  <a:t> </a:t>
                </a:r>
                <a:r>
                  <a:rPr lang="cs-CZ" dirty="0" err="1">
                    <a:sym typeface="Wingdings" panose="05000000000000000000" pitchFamily="2" charset="2"/>
                  </a:rPr>
                  <a:t>incentives</a:t>
                </a:r>
                <a:r>
                  <a:rPr lang="cs-CZ" dirty="0">
                    <a:sym typeface="Wingdings" panose="05000000000000000000" pitchFamily="2" charset="2"/>
                  </a:rPr>
                  <a:t> to </a:t>
                </a:r>
                <a:r>
                  <a:rPr lang="cs-CZ" dirty="0" err="1">
                    <a:sym typeface="Wingdings" panose="05000000000000000000" pitchFamily="2" charset="2"/>
                  </a:rPr>
                  <a:t>conduct</a:t>
                </a:r>
                <a:r>
                  <a:rPr lang="cs-CZ" dirty="0">
                    <a:sym typeface="Wingdings" panose="05000000000000000000" pitchFamily="2" charset="2"/>
                  </a:rPr>
                  <a:t> R&amp;D and </a:t>
                </a:r>
                <a:r>
                  <a:rPr lang="cs-CZ" dirty="0" err="1">
                    <a:sym typeface="Wingdings" panose="05000000000000000000" pitchFamily="2" charset="2"/>
                  </a:rPr>
                  <a:t>steal</a:t>
                </a:r>
                <a:r>
                  <a:rPr lang="cs-CZ" dirty="0">
                    <a:sym typeface="Wingdings" panose="05000000000000000000" pitchFamily="2" charset="2"/>
                  </a:rPr>
                  <a:t> market </a:t>
                </a:r>
                <a:r>
                  <a:rPr lang="cs-CZ" dirty="0" err="1">
                    <a:sym typeface="Wingdings" panose="05000000000000000000" pitchFamily="2" charset="2"/>
                  </a:rPr>
                  <a:t>share</a:t>
                </a:r>
                <a:r>
                  <a:rPr lang="cs-CZ" dirty="0">
                    <a:sym typeface="Wingdings" panose="05000000000000000000" pitchFamily="2" charset="2"/>
                  </a:rPr>
                  <a:t> </a:t>
                </a:r>
                <a:r>
                  <a:rPr lang="cs-CZ" dirty="0" err="1">
                    <a:sym typeface="Wingdings" panose="05000000000000000000" pitchFamily="2" charset="2"/>
                  </a:rPr>
                  <a:t>from</a:t>
                </a:r>
                <a:r>
                  <a:rPr lang="cs-CZ" dirty="0">
                    <a:sym typeface="Wingdings" panose="05000000000000000000" pitchFamily="2" charset="2"/>
                  </a:rPr>
                  <a:t> </a:t>
                </a:r>
                <a:r>
                  <a:rPr lang="cs-CZ" dirty="0" err="1">
                    <a:sym typeface="Wingdings" panose="05000000000000000000" pitchFamily="2" charset="2"/>
                  </a:rPr>
                  <a:t>others</a:t>
                </a:r>
                <a:r>
                  <a:rPr lang="cs-CZ" dirty="0">
                    <a:sym typeface="Wingdings" panose="05000000000000000000" pitchFamily="2" charset="2"/>
                  </a:rPr>
                  <a:t> (</a:t>
                </a:r>
                <a:r>
                  <a:rPr lang="cs-CZ" dirty="0" err="1">
                    <a:sym typeface="Wingdings" panose="05000000000000000000" pitchFamily="2" charset="2"/>
                  </a:rPr>
                  <a:t>reducing</a:t>
                </a:r>
                <a:r>
                  <a:rPr lang="cs-CZ" dirty="0">
                    <a:sym typeface="Wingdings" panose="05000000000000000000" pitchFamily="2" charset="2"/>
                  </a:rPr>
                  <a:t> joint </a:t>
                </a:r>
                <a:r>
                  <a:rPr lang="cs-CZ" dirty="0" err="1">
                    <a:sym typeface="Wingdings" panose="05000000000000000000" pitchFamily="2" charset="2"/>
                  </a:rPr>
                  <a:t>profits</a:t>
                </a:r>
                <a:r>
                  <a:rPr lang="cs-CZ" dirty="0">
                    <a:sym typeface="Wingdings" panose="05000000000000000000" pitchFamily="2" charset="2"/>
                  </a:rPr>
                  <a:t>)</a:t>
                </a:r>
              </a:p>
              <a:p>
                <a:pPr lvl="1"/>
                <a:r>
                  <a:rPr lang="cs-CZ" dirty="0" err="1">
                    <a:sym typeface="Wingdings" panose="05000000000000000000" pitchFamily="2" charset="2"/>
                  </a:rPr>
                  <a:t>collusion</a:t>
                </a:r>
                <a:r>
                  <a:rPr lang="cs-CZ" dirty="0">
                    <a:sym typeface="Wingdings" panose="05000000000000000000" pitchFamily="2" charset="2"/>
                  </a:rPr>
                  <a:t> on </a:t>
                </a:r>
                <a:r>
                  <a:rPr lang="cs-CZ" dirty="0" err="1">
                    <a:sym typeface="Wingdings" panose="05000000000000000000" pitchFamily="2" charset="2"/>
                  </a:rPr>
                  <a:t>low</a:t>
                </a:r>
                <a:r>
                  <a:rPr lang="cs-CZ" dirty="0">
                    <a:sym typeface="Wingdings" panose="05000000000000000000" pitchFamily="2" charset="2"/>
                  </a:rPr>
                  <a:t> R&amp;D </a:t>
                </a:r>
                <a:r>
                  <a:rPr lang="cs-CZ" dirty="0" err="1">
                    <a:sym typeface="Wingdings" panose="05000000000000000000" pitchFamily="2" charset="2"/>
                  </a:rPr>
                  <a:t>takes</a:t>
                </a:r>
                <a:r>
                  <a:rPr lang="cs-CZ" dirty="0">
                    <a:sym typeface="Wingdings" panose="05000000000000000000" pitchFamily="2" charset="2"/>
                  </a:rPr>
                  <a:t> </a:t>
                </a:r>
                <a:r>
                  <a:rPr lang="cs-CZ" dirty="0" err="1">
                    <a:sym typeface="Wingdings" panose="05000000000000000000" pitchFamily="2" charset="2"/>
                  </a:rPr>
                  <a:t>away</a:t>
                </a:r>
                <a:r>
                  <a:rPr lang="cs-CZ" dirty="0">
                    <a:sym typeface="Wingdings" panose="05000000000000000000" pitchFamily="2" charset="2"/>
                  </a:rPr>
                  <a:t> </a:t>
                </a:r>
                <a:r>
                  <a:rPr lang="cs-CZ" dirty="0" err="1">
                    <a:sym typeface="Wingdings" panose="05000000000000000000" pitchFamily="2" charset="2"/>
                  </a:rPr>
                  <a:t>one</a:t>
                </a:r>
                <a:r>
                  <a:rPr lang="cs-CZ" dirty="0">
                    <a:sym typeface="Wingdings" panose="05000000000000000000" pitchFamily="2" charset="2"/>
                  </a:rPr>
                  <a:t> </a:t>
                </a:r>
                <a:r>
                  <a:rPr lang="cs-CZ" dirty="0" err="1">
                    <a:sym typeface="Wingdings" panose="05000000000000000000" pitchFamily="2" charset="2"/>
                  </a:rPr>
                  <a:t>channel</a:t>
                </a:r>
                <a:r>
                  <a:rPr lang="cs-CZ" dirty="0">
                    <a:sym typeface="Wingdings" panose="05000000000000000000" pitchFamily="2" charset="2"/>
                  </a:rPr>
                  <a:t> </a:t>
                </a:r>
                <a:r>
                  <a:rPr lang="cs-CZ" dirty="0" err="1">
                    <a:sym typeface="Wingdings" panose="05000000000000000000" pitchFamily="2" charset="2"/>
                  </a:rPr>
                  <a:t>for</a:t>
                </a:r>
                <a:r>
                  <a:rPr lang="cs-CZ" dirty="0">
                    <a:sym typeface="Wingdings" panose="05000000000000000000" pitchFamily="2" charset="2"/>
                  </a:rPr>
                  <a:t> </a:t>
                </a:r>
                <a:r>
                  <a:rPr lang="cs-CZ" dirty="0" err="1">
                    <a:sym typeface="Wingdings" panose="05000000000000000000" pitchFamily="2" charset="2"/>
                  </a:rPr>
                  <a:t>competition</a:t>
                </a:r>
                <a:r>
                  <a:rPr lang="cs-CZ" dirty="0">
                    <a:sym typeface="Wingdings" panose="05000000000000000000" pitchFamily="2" charset="2"/>
                  </a:rPr>
                  <a:t> (</a:t>
                </a:r>
                <a:r>
                  <a:rPr lang="cs-CZ" dirty="0" err="1">
                    <a:sym typeface="Wingdings" panose="05000000000000000000" pitchFamily="2" charset="2"/>
                  </a:rPr>
                  <a:t>increasing</a:t>
                </a:r>
                <a:r>
                  <a:rPr lang="cs-CZ" dirty="0">
                    <a:sym typeface="Wingdings" panose="05000000000000000000" pitchFamily="2" charset="2"/>
                  </a:rPr>
                  <a:t> joint </a:t>
                </a:r>
                <a:r>
                  <a:rPr lang="cs-CZ" dirty="0" err="1">
                    <a:sym typeface="Wingdings" panose="05000000000000000000" pitchFamily="2" charset="2"/>
                  </a:rPr>
                  <a:t>profits</a:t>
                </a:r>
                <a:r>
                  <a:rPr lang="cs-CZ" dirty="0">
                    <a:sym typeface="Wingdings" panose="05000000000000000000" pitchFamily="2" charset="2"/>
                  </a:rPr>
                  <a:t>)</a:t>
                </a:r>
              </a:p>
              <a:p>
                <a:r>
                  <a:rPr lang="cs-CZ" sz="2400" dirty="0" err="1">
                    <a:sym typeface="Wingdings" panose="05000000000000000000" pitchFamily="2" charset="2"/>
                  </a:rPr>
                  <a:t>Allowing</a:t>
                </a:r>
                <a:r>
                  <a:rPr lang="cs-CZ" sz="2400" dirty="0">
                    <a:sym typeface="Wingdings" panose="05000000000000000000" pitchFamily="2" charset="2"/>
                  </a:rPr>
                  <a:t> </a:t>
                </a:r>
                <a:r>
                  <a:rPr lang="cs-CZ" sz="2400" dirty="0" err="1">
                    <a:sym typeface="Wingdings" panose="05000000000000000000" pitchFamily="2" charset="2"/>
                  </a:rPr>
                  <a:t>firms</a:t>
                </a:r>
                <a:r>
                  <a:rPr lang="cs-CZ" sz="2400" dirty="0">
                    <a:sym typeface="Wingdings" panose="05000000000000000000" pitchFamily="2" charset="2"/>
                  </a:rPr>
                  <a:t> to </a:t>
                </a:r>
                <a:r>
                  <a:rPr lang="cs-CZ" sz="2400" dirty="0" err="1">
                    <a:sym typeface="Wingdings" panose="05000000000000000000" pitchFamily="2" charset="2"/>
                  </a:rPr>
                  <a:t>cooperate</a:t>
                </a:r>
                <a:r>
                  <a:rPr lang="cs-CZ" sz="2400" dirty="0">
                    <a:sym typeface="Wingdings" panose="05000000000000000000" pitchFamily="2" charset="2"/>
                  </a:rPr>
                  <a:t> </a:t>
                </a:r>
                <a:r>
                  <a:rPr lang="cs-CZ" sz="2400" dirty="0" err="1">
                    <a:sym typeface="Wingdings" panose="05000000000000000000" pitchFamily="2" charset="2"/>
                  </a:rPr>
                  <a:t>increases</a:t>
                </a:r>
                <a:r>
                  <a:rPr lang="cs-CZ" sz="2400" dirty="0">
                    <a:sym typeface="Wingdings" panose="05000000000000000000" pitchFamily="2" charset="2"/>
                  </a:rPr>
                  <a:t> </a:t>
                </a:r>
                <a:r>
                  <a:rPr lang="cs-CZ" sz="2400" dirty="0" err="1">
                    <a:sym typeface="Wingdings" panose="05000000000000000000" pitchFamily="2" charset="2"/>
                  </a:rPr>
                  <a:t>welfare</a:t>
                </a:r>
                <a:r>
                  <a:rPr lang="cs-CZ" sz="2400" dirty="0">
                    <a:sym typeface="Wingdings" panose="05000000000000000000" pitchFamily="2" charset="2"/>
                  </a:rPr>
                  <a:t> </a:t>
                </a:r>
                <a:r>
                  <a:rPr lang="cs-CZ" sz="2400" dirty="0" err="1">
                    <a:sym typeface="Wingdings" panose="05000000000000000000" pitchFamily="2" charset="2"/>
                  </a:rPr>
                  <a:t>only</a:t>
                </a:r>
                <a:r>
                  <a:rPr lang="cs-CZ" sz="2400" dirty="0">
                    <a:sym typeface="Wingdings" panose="05000000000000000000" pitchFamily="2" charset="2"/>
                  </a:rPr>
                  <a:t> </a:t>
                </a:r>
                <a:r>
                  <a:rPr lang="cs-CZ" sz="2400" dirty="0" err="1">
                    <a:sym typeface="Wingdings" panose="05000000000000000000" pitchFamily="2" charset="2"/>
                  </a:rPr>
                  <a:t>if</a:t>
                </a:r>
                <a:r>
                  <a:rPr lang="cs-CZ" sz="2400" dirty="0">
                    <a:sym typeface="Wingdings" panose="05000000000000000000" pitchFamily="2" charset="2"/>
                  </a:rPr>
                  <a:t> </a:t>
                </a:r>
                <a:r>
                  <a:rPr lang="cs-CZ" sz="2400" dirty="0" err="1">
                    <a:sym typeface="Wingdings" panose="05000000000000000000" pitchFamily="2" charset="2"/>
                  </a:rPr>
                  <a:t>spillovers</a:t>
                </a:r>
                <a:r>
                  <a:rPr lang="cs-CZ" sz="2400" dirty="0">
                    <a:sym typeface="Wingdings" panose="05000000000000000000" pitchFamily="2" charset="2"/>
                  </a:rPr>
                  <a:t> </a:t>
                </a:r>
                <a:r>
                  <a:rPr lang="cs-CZ" sz="2400" dirty="0" err="1">
                    <a:sym typeface="Wingdings" panose="05000000000000000000" pitchFamily="2" charset="2"/>
                  </a:rPr>
                  <a:t>strong</a:t>
                </a:r>
                <a:r>
                  <a:rPr lang="cs-CZ" sz="2400" dirty="0">
                    <a:sym typeface="Wingdings" panose="05000000000000000000" pitchFamily="2" charset="2"/>
                  </a:rPr>
                  <a:t> (</a:t>
                </a:r>
                <a14:m>
                  <m:oMath xmlns:m="http://schemas.openxmlformats.org/officeDocument/2006/math">
                    <m:r>
                      <a:rPr lang="cs-CZ" sz="2400" i="1">
                        <a:latin typeface="Cambria Math" panose="02040503050406030204" pitchFamily="18" charset="0"/>
                        <a:ea typeface="Cambria Math" panose="02040503050406030204" pitchFamily="18" charset="0"/>
                        <a:sym typeface="Wingdings" panose="05000000000000000000" pitchFamily="2" charset="2"/>
                      </a:rPr>
                      <m:t>𝛽</m:t>
                    </m:r>
                    <m:r>
                      <a:rPr lang="cs-CZ" sz="2400" i="1">
                        <a:latin typeface="Cambria Math" panose="02040503050406030204" pitchFamily="18" charset="0"/>
                        <a:ea typeface="Cambria Math" panose="02040503050406030204" pitchFamily="18" charset="0"/>
                        <a:sym typeface="Wingdings" panose="05000000000000000000" pitchFamily="2" charset="2"/>
                      </a:rPr>
                      <m:t>&lt;</m:t>
                    </m:r>
                    <m:f>
                      <m:fPr>
                        <m:ctrlPr>
                          <a:rPr lang="cs-CZ" sz="2400" i="1">
                            <a:latin typeface="Cambria Math" panose="02040503050406030204" pitchFamily="18" charset="0"/>
                            <a:ea typeface="Cambria Math" panose="02040503050406030204" pitchFamily="18" charset="0"/>
                            <a:sym typeface="Wingdings" panose="05000000000000000000" pitchFamily="2" charset="2"/>
                          </a:rPr>
                        </m:ctrlPr>
                      </m:fPr>
                      <m:num>
                        <m:r>
                          <a:rPr lang="cs-CZ" sz="2400" i="1">
                            <a:latin typeface="Cambria Math" panose="02040503050406030204" pitchFamily="18" charset="0"/>
                            <a:ea typeface="Cambria Math" panose="02040503050406030204" pitchFamily="18" charset="0"/>
                            <a:sym typeface="Wingdings" panose="05000000000000000000" pitchFamily="2" charset="2"/>
                          </a:rPr>
                          <m:t>1</m:t>
                        </m:r>
                      </m:num>
                      <m:den>
                        <m:r>
                          <a:rPr lang="cs-CZ" sz="2400" i="1">
                            <a:latin typeface="Cambria Math" panose="02040503050406030204" pitchFamily="18" charset="0"/>
                            <a:ea typeface="Cambria Math" panose="02040503050406030204" pitchFamily="18" charset="0"/>
                            <a:sym typeface="Wingdings" panose="05000000000000000000" pitchFamily="2" charset="2"/>
                          </a:rPr>
                          <m:t>2</m:t>
                        </m:r>
                      </m:den>
                    </m:f>
                  </m:oMath>
                </a14:m>
                <a:r>
                  <a:rPr lang="cs-CZ" sz="2400" dirty="0">
                    <a:sym typeface="Wingdings" panose="05000000000000000000" pitchFamily="2" charset="2"/>
                  </a:rPr>
                  <a:t>)</a:t>
                </a: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38200" y="1288474"/>
                <a:ext cx="10892051" cy="5192112"/>
              </a:xfrm>
              <a:blipFill>
                <a:blip r:embed="rId3"/>
                <a:stretch>
                  <a:fillRect l="-784" t="-235"/>
                </a:stretch>
              </a:blipFill>
            </p:spPr>
            <p:txBody>
              <a:bodyPr/>
              <a:lstStyle/>
              <a:p>
                <a:r>
                  <a:rPr lang="cs-CZ">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endParaRPr lang="cs-CZ" dirty="0"/>
          </a:p>
        </p:txBody>
      </p:sp>
    </p:spTree>
    <p:extLst>
      <p:ext uri="{BB962C8B-B14F-4D97-AF65-F5344CB8AC3E}">
        <p14:creationId xmlns:p14="http://schemas.microsoft.com/office/powerpoint/2010/main" val="2960161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66672"/>
                <a:ext cx="10892051" cy="5013914"/>
              </a:xfrm>
            </p:spPr>
            <p:txBody>
              <a:bodyPr>
                <a:noAutofit/>
              </a:bodyPr>
              <a:lstStyle/>
              <a:p>
                <a:r>
                  <a:rPr lang="cs-CZ" sz="2400">
                    <a:sym typeface="Wingdings" panose="05000000000000000000" pitchFamily="2" charset="2"/>
                  </a:rPr>
                  <a:t>R&amp;D spillovers are not directly observed – no recorded transactions involved</a:t>
                </a:r>
              </a:p>
              <a:p>
                <a:r>
                  <a:rPr lang="cs-CZ" sz="2400">
                    <a:sym typeface="Wingdings" panose="05000000000000000000" pitchFamily="2" charset="2"/>
                  </a:rPr>
                  <a:t>Can we observe them indirectly?</a:t>
                </a:r>
              </a:p>
              <a:p>
                <a14:m>
                  <m:oMath xmlns:m="http://schemas.openxmlformats.org/officeDocument/2006/math">
                    <m:sSub>
                      <m:sSubPr>
                        <m:ctrlPr>
                          <a:rPr lang="cs-CZ" sz="2400" i="1">
                            <a:latin typeface="Cambria Math" panose="02040503050406030204" pitchFamily="18" charset="0"/>
                            <a:sym typeface="Wingdings" panose="05000000000000000000" pitchFamily="2" charset="2"/>
                          </a:rPr>
                        </m:ctrlPr>
                      </m:sSubPr>
                      <m:e>
                        <m:r>
                          <a:rPr lang="cs-CZ" sz="2400" b="0" i="1" smtClean="0">
                            <a:latin typeface="Cambria Math" panose="02040503050406030204" pitchFamily="18" charset="0"/>
                            <a:sym typeface="Wingdings" panose="05000000000000000000" pitchFamily="2" charset="2"/>
                          </a:rPr>
                          <m:t>𝑌</m:t>
                        </m:r>
                      </m:e>
                      <m:sub>
                        <m:r>
                          <a:rPr lang="cs-CZ" sz="2400" b="0" i="1" smtClean="0">
                            <a:latin typeface="Cambria Math" panose="02040503050406030204" pitchFamily="18" charset="0"/>
                            <a:sym typeface="Wingdings" panose="05000000000000000000" pitchFamily="2" charset="2"/>
                          </a:rPr>
                          <m:t>𝑖</m:t>
                        </m:r>
                        <m:r>
                          <a:rPr lang="cs-CZ" sz="2400" i="1">
                            <a:latin typeface="Cambria Math" panose="02040503050406030204" pitchFamily="18" charset="0"/>
                            <a:sym typeface="Wingdings" panose="05000000000000000000" pitchFamily="2" charset="2"/>
                          </a:rPr>
                          <m:t>𝑡</m:t>
                        </m:r>
                      </m:sub>
                    </m:sSub>
                    <m:r>
                      <a:rPr lang="cs-CZ" sz="2400" b="0" i="1" smtClean="0">
                        <a:latin typeface="Cambria Math" panose="02040503050406030204" pitchFamily="18" charset="0"/>
                        <a:sym typeface="Wingdings" panose="05000000000000000000" pitchFamily="2" charset="2"/>
                      </a:rPr>
                      <m:t>=</m:t>
                    </m:r>
                    <m:sSub>
                      <m:sSubPr>
                        <m:ctrlPr>
                          <a:rPr lang="cs-CZ" sz="2400" i="1">
                            <a:latin typeface="Cambria Math" panose="02040503050406030204" pitchFamily="18" charset="0"/>
                            <a:sym typeface="Wingdings" panose="05000000000000000000" pitchFamily="2" charset="2"/>
                          </a:rPr>
                        </m:ctrlPr>
                      </m:sSubPr>
                      <m:e>
                        <m:r>
                          <a:rPr lang="cs-CZ" sz="2400" b="0" i="1" smtClean="0">
                            <a:latin typeface="Cambria Math" panose="02040503050406030204" pitchFamily="18" charset="0"/>
                            <a:sym typeface="Wingdings" panose="05000000000000000000" pitchFamily="2" charset="2"/>
                          </a:rPr>
                          <m:t>𝐴</m:t>
                        </m:r>
                      </m:e>
                      <m:sub>
                        <m:r>
                          <a:rPr lang="cs-CZ" sz="2400" i="1">
                            <a:latin typeface="Cambria Math" panose="02040503050406030204" pitchFamily="18" charset="0"/>
                            <a:sym typeface="Wingdings" panose="05000000000000000000" pitchFamily="2" charset="2"/>
                          </a:rPr>
                          <m:t>𝑖𝑡</m:t>
                        </m:r>
                      </m:sub>
                    </m:sSub>
                    <m:sSup>
                      <m:sSupPr>
                        <m:ctrlPr>
                          <a:rPr lang="cs-CZ" sz="2400" b="0" i="1" smtClean="0">
                            <a:latin typeface="Cambria Math" panose="02040503050406030204" pitchFamily="18" charset="0"/>
                            <a:sym typeface="Wingdings" panose="05000000000000000000" pitchFamily="2" charset="2"/>
                          </a:rPr>
                        </m:ctrlPr>
                      </m:sSupPr>
                      <m:e>
                        <m:sSub>
                          <m:sSubPr>
                            <m:ctrlPr>
                              <a:rPr lang="cs-CZ" sz="2400" i="1">
                                <a:latin typeface="Cambria Math" panose="02040503050406030204" pitchFamily="18" charset="0"/>
                                <a:sym typeface="Wingdings" panose="05000000000000000000" pitchFamily="2" charset="2"/>
                              </a:rPr>
                            </m:ctrlPr>
                          </m:sSubPr>
                          <m:e>
                            <m:r>
                              <a:rPr lang="cs-CZ" sz="2400" b="0" i="1" smtClean="0">
                                <a:latin typeface="Cambria Math" panose="02040503050406030204" pitchFamily="18" charset="0"/>
                                <a:sym typeface="Wingdings" panose="05000000000000000000" pitchFamily="2" charset="2"/>
                              </a:rPr>
                              <m:t>𝐿</m:t>
                            </m:r>
                          </m:e>
                          <m:sub>
                            <m:r>
                              <a:rPr lang="cs-CZ" sz="2400" i="1">
                                <a:latin typeface="Cambria Math" panose="02040503050406030204" pitchFamily="18" charset="0"/>
                                <a:sym typeface="Wingdings" panose="05000000000000000000" pitchFamily="2" charset="2"/>
                              </a:rPr>
                              <m:t>𝑖𝑡</m:t>
                            </m:r>
                          </m:sub>
                        </m:sSub>
                      </m:e>
                      <m:sup>
                        <m:r>
                          <a:rPr lang="cs-CZ" sz="2400" b="0" i="1" smtClean="0">
                            <a:latin typeface="Cambria Math" panose="02040503050406030204" pitchFamily="18" charset="0"/>
                            <a:ea typeface="Cambria Math" panose="02040503050406030204" pitchFamily="18" charset="0"/>
                            <a:sym typeface="Wingdings" panose="05000000000000000000" pitchFamily="2" charset="2"/>
                          </a:rPr>
                          <m:t>𝛼</m:t>
                        </m:r>
                      </m:sup>
                    </m:sSup>
                    <m:sSup>
                      <m:sSupPr>
                        <m:ctrlPr>
                          <a:rPr lang="cs-CZ" sz="2400" i="1">
                            <a:latin typeface="Cambria Math" panose="02040503050406030204" pitchFamily="18" charset="0"/>
                            <a:sym typeface="Wingdings" panose="05000000000000000000" pitchFamily="2" charset="2"/>
                          </a:rPr>
                        </m:ctrlPr>
                      </m:sSupPr>
                      <m:e>
                        <m:sSub>
                          <m:sSubPr>
                            <m:ctrlPr>
                              <a:rPr lang="cs-CZ" sz="2400" i="1">
                                <a:latin typeface="Cambria Math" panose="02040503050406030204" pitchFamily="18" charset="0"/>
                                <a:sym typeface="Wingdings" panose="05000000000000000000" pitchFamily="2" charset="2"/>
                              </a:rPr>
                            </m:ctrlPr>
                          </m:sSubPr>
                          <m:e>
                            <m:r>
                              <a:rPr lang="cs-CZ" sz="2400" b="0" i="1" smtClean="0">
                                <a:latin typeface="Cambria Math" panose="02040503050406030204" pitchFamily="18" charset="0"/>
                                <a:sym typeface="Wingdings" panose="05000000000000000000" pitchFamily="2" charset="2"/>
                              </a:rPr>
                              <m:t>𝐾</m:t>
                            </m:r>
                          </m:e>
                          <m:sub>
                            <m:r>
                              <a:rPr lang="cs-CZ" sz="2400" i="1">
                                <a:latin typeface="Cambria Math" panose="02040503050406030204" pitchFamily="18" charset="0"/>
                                <a:sym typeface="Wingdings" panose="05000000000000000000" pitchFamily="2" charset="2"/>
                              </a:rPr>
                              <m:t>𝑖𝑡</m:t>
                            </m:r>
                          </m:sub>
                        </m:sSub>
                      </m:e>
                      <m:sup>
                        <m:r>
                          <a:rPr lang="cs-CZ" sz="2400" i="1" smtClean="0">
                            <a:latin typeface="Cambria Math" panose="02040503050406030204" pitchFamily="18" charset="0"/>
                            <a:ea typeface="Cambria Math" panose="02040503050406030204" pitchFamily="18" charset="0"/>
                            <a:sym typeface="Wingdings" panose="05000000000000000000" pitchFamily="2" charset="2"/>
                          </a:rPr>
                          <m:t>𝛽</m:t>
                        </m:r>
                      </m:sup>
                    </m:sSup>
                    <m:sSup>
                      <m:sSupPr>
                        <m:ctrlPr>
                          <a:rPr lang="cs-CZ" sz="2400" i="1">
                            <a:latin typeface="Cambria Math" panose="02040503050406030204" pitchFamily="18" charset="0"/>
                            <a:sym typeface="Wingdings" panose="05000000000000000000" pitchFamily="2" charset="2"/>
                          </a:rPr>
                        </m:ctrlPr>
                      </m:sSupPr>
                      <m:e>
                        <m:sSub>
                          <m:sSubPr>
                            <m:ctrlPr>
                              <a:rPr lang="cs-CZ" sz="2400" i="1">
                                <a:latin typeface="Cambria Math" panose="02040503050406030204" pitchFamily="18" charset="0"/>
                                <a:sym typeface="Wingdings" panose="05000000000000000000" pitchFamily="2" charset="2"/>
                              </a:rPr>
                            </m:ctrlPr>
                          </m:sSubPr>
                          <m:e>
                            <m:r>
                              <a:rPr lang="cs-CZ" sz="2400" b="0" i="1" smtClean="0">
                                <a:latin typeface="Cambria Math" panose="02040503050406030204" pitchFamily="18" charset="0"/>
                                <a:sym typeface="Wingdings" panose="05000000000000000000" pitchFamily="2" charset="2"/>
                              </a:rPr>
                              <m:t>𝑅</m:t>
                            </m:r>
                          </m:e>
                          <m:sub>
                            <m:r>
                              <a:rPr lang="cs-CZ" sz="2400" i="1">
                                <a:latin typeface="Cambria Math" panose="02040503050406030204" pitchFamily="18" charset="0"/>
                                <a:sym typeface="Wingdings" panose="05000000000000000000" pitchFamily="2" charset="2"/>
                              </a:rPr>
                              <m:t>𝑖𝑡</m:t>
                            </m:r>
                          </m:sub>
                        </m:sSub>
                      </m:e>
                      <m:sup>
                        <m:r>
                          <a:rPr lang="cs-CZ" sz="2400" i="1" smtClean="0">
                            <a:latin typeface="Cambria Math" panose="02040503050406030204" pitchFamily="18" charset="0"/>
                            <a:ea typeface="Cambria Math" panose="02040503050406030204" pitchFamily="18" charset="0"/>
                            <a:sym typeface="Wingdings" panose="05000000000000000000" pitchFamily="2" charset="2"/>
                          </a:rPr>
                          <m:t>𝛾</m:t>
                        </m:r>
                      </m:sup>
                    </m:sSup>
                    <m:sSup>
                      <m:sSupPr>
                        <m:ctrlPr>
                          <a:rPr lang="cs-CZ" sz="2400" i="1">
                            <a:latin typeface="Cambria Math" panose="02040503050406030204" pitchFamily="18" charset="0"/>
                            <a:sym typeface="Wingdings" panose="05000000000000000000" pitchFamily="2" charset="2"/>
                          </a:rPr>
                        </m:ctrlPr>
                      </m:sSupPr>
                      <m:e>
                        <m:sSub>
                          <m:sSubPr>
                            <m:ctrlPr>
                              <a:rPr lang="cs-CZ" sz="2400" i="1">
                                <a:latin typeface="Cambria Math" panose="02040503050406030204" pitchFamily="18" charset="0"/>
                                <a:sym typeface="Wingdings" panose="05000000000000000000" pitchFamily="2" charset="2"/>
                              </a:rPr>
                            </m:ctrlPr>
                          </m:sSubPr>
                          <m:e>
                            <m:r>
                              <a:rPr lang="cs-CZ" sz="2400" b="0" i="1" smtClean="0">
                                <a:latin typeface="Cambria Math" panose="02040503050406030204" pitchFamily="18" charset="0"/>
                                <a:sym typeface="Wingdings" panose="05000000000000000000" pitchFamily="2" charset="2"/>
                              </a:rPr>
                              <m:t>𝑆</m:t>
                            </m:r>
                          </m:e>
                          <m:sub>
                            <m:r>
                              <a:rPr lang="cs-CZ" sz="2400" i="1">
                                <a:latin typeface="Cambria Math" panose="02040503050406030204" pitchFamily="18" charset="0"/>
                                <a:sym typeface="Wingdings" panose="05000000000000000000" pitchFamily="2" charset="2"/>
                              </a:rPr>
                              <m:t>𝑖𝑡</m:t>
                            </m:r>
                          </m:sub>
                        </m:sSub>
                      </m:e>
                      <m:sup>
                        <m:r>
                          <a:rPr lang="cs-CZ" sz="2400" i="1" smtClean="0">
                            <a:latin typeface="Cambria Math" panose="02040503050406030204" pitchFamily="18" charset="0"/>
                            <a:ea typeface="Cambria Math" panose="02040503050406030204" pitchFamily="18" charset="0"/>
                            <a:sym typeface="Wingdings" panose="05000000000000000000" pitchFamily="2" charset="2"/>
                          </a:rPr>
                          <m:t>𝛿</m:t>
                        </m:r>
                      </m:sup>
                    </m:sSup>
                  </m:oMath>
                </a14:m>
                <a:endParaRPr lang="cs-CZ" sz="2400">
                  <a:ea typeface="Cambria Math" panose="02040503050406030204" pitchFamily="18" charset="0"/>
                  <a:sym typeface="Wingdings" panose="05000000000000000000" pitchFamily="2" charset="2"/>
                </a:endParaRPr>
              </a:p>
              <a:p>
                <a:pPr lvl="1"/>
                <a:r>
                  <a:rPr lang="cs-CZ" sz="2000">
                    <a:sym typeface="Wingdings" panose="05000000000000000000" pitchFamily="2" charset="2"/>
                  </a:rPr>
                  <a:t>A = total factor productivity</a:t>
                </a:r>
              </a:p>
              <a:p>
                <a:pPr lvl="1"/>
                <a:r>
                  <a:rPr lang="cs-CZ" sz="2000">
                    <a:sym typeface="Wingdings" panose="05000000000000000000" pitchFamily="2" charset="2"/>
                  </a:rPr>
                  <a:t>L = Employment</a:t>
                </a:r>
              </a:p>
              <a:p>
                <a:pPr lvl="1"/>
                <a:r>
                  <a:rPr lang="cs-CZ" sz="2000">
                    <a:sym typeface="Wingdings" panose="05000000000000000000" pitchFamily="2" charset="2"/>
                  </a:rPr>
                  <a:t>K = Stock of physical capital</a:t>
                </a:r>
              </a:p>
              <a:p>
                <a:pPr lvl="1"/>
                <a:r>
                  <a:rPr lang="cs-CZ" sz="2000">
                    <a:sym typeface="Wingdings" panose="05000000000000000000" pitchFamily="2" charset="2"/>
                  </a:rPr>
                  <a:t>R = Stock of own R&amp;D capital</a:t>
                </a:r>
              </a:p>
              <a:p>
                <a:pPr lvl="1"/>
                <a:r>
                  <a:rPr lang="cs-CZ" sz="2000">
                    <a:sym typeface="Wingdings" panose="05000000000000000000" pitchFamily="2" charset="2"/>
                  </a:rPr>
                  <a:t>S = Stock of external R&amp;D capital</a:t>
                </a:r>
                <a:endParaRPr lang="cs-CZ" sz="2000" dirty="0">
                  <a:sym typeface="Wingdings" panose="05000000000000000000" pitchFamily="2" charset="2"/>
                </a:endParaRPr>
              </a:p>
              <a:p>
                <a:r>
                  <a:rPr lang="cs-CZ" sz="2400">
                    <a:sym typeface="Wingdings" panose="05000000000000000000" pitchFamily="2" charset="2"/>
                  </a:rPr>
                  <a:t>Spillover variable </a:t>
                </a:r>
                <a14:m>
                  <m:oMath xmlns:m="http://schemas.openxmlformats.org/officeDocument/2006/math">
                    <m:sSub>
                      <m:sSubPr>
                        <m:ctrlPr>
                          <a:rPr lang="cs-CZ" sz="2400" i="1" smtClean="0">
                            <a:latin typeface="Cambria Math" panose="02040503050406030204" pitchFamily="18" charset="0"/>
                            <a:sym typeface="Wingdings" panose="05000000000000000000" pitchFamily="2" charset="2"/>
                          </a:rPr>
                        </m:ctrlPr>
                      </m:sSubPr>
                      <m:e>
                        <m:r>
                          <a:rPr lang="cs-CZ" sz="2400" b="0" i="1" smtClean="0">
                            <a:latin typeface="Cambria Math" panose="02040503050406030204" pitchFamily="18" charset="0"/>
                            <a:sym typeface="Wingdings" panose="05000000000000000000" pitchFamily="2" charset="2"/>
                          </a:rPr>
                          <m:t>𝑆</m:t>
                        </m:r>
                      </m:e>
                      <m:sub>
                        <m:r>
                          <a:rPr lang="cs-CZ" sz="2400" b="0" i="1" smtClean="0">
                            <a:latin typeface="Cambria Math" panose="02040503050406030204" pitchFamily="18" charset="0"/>
                            <a:sym typeface="Wingdings" panose="05000000000000000000" pitchFamily="2" charset="2"/>
                          </a:rPr>
                          <m:t>𝑖𝑡</m:t>
                        </m:r>
                      </m:sub>
                    </m:sSub>
                    <m:r>
                      <a:rPr lang="cs-CZ" sz="2400" b="0" i="1" smtClean="0">
                        <a:latin typeface="Cambria Math" panose="02040503050406030204" pitchFamily="18" charset="0"/>
                        <a:sym typeface="Wingdings" panose="05000000000000000000" pitchFamily="2" charset="2"/>
                      </a:rPr>
                      <m:t>=</m:t>
                    </m:r>
                    <m:nary>
                      <m:naryPr>
                        <m:chr m:val="∑"/>
                        <m:supHide m:val="on"/>
                        <m:ctrlPr>
                          <a:rPr lang="cs-CZ" sz="2400" b="0" i="1" smtClean="0">
                            <a:latin typeface="Cambria Math" panose="02040503050406030204" pitchFamily="18" charset="0"/>
                            <a:sym typeface="Wingdings" panose="05000000000000000000" pitchFamily="2" charset="2"/>
                          </a:rPr>
                        </m:ctrlPr>
                      </m:naryPr>
                      <m:sub>
                        <m:r>
                          <m:rPr>
                            <m:brk m:alnAt="23"/>
                          </m:rPr>
                          <a:rPr lang="cs-CZ" sz="2400" i="1">
                            <a:latin typeface="Cambria Math" panose="02040503050406030204" pitchFamily="18" charset="0"/>
                            <a:sym typeface="Wingdings" panose="05000000000000000000" pitchFamily="2" charset="2"/>
                          </a:rPr>
                          <m:t>𝑗</m:t>
                        </m:r>
                        <m:r>
                          <a:rPr lang="cs-CZ" sz="2400" i="1">
                            <a:latin typeface="Cambria Math" panose="02040503050406030204" pitchFamily="18" charset="0"/>
                            <a:ea typeface="Cambria Math" panose="02040503050406030204" pitchFamily="18" charset="0"/>
                            <a:sym typeface="Wingdings" panose="05000000000000000000" pitchFamily="2" charset="2"/>
                          </a:rPr>
                          <m:t>≠</m:t>
                        </m:r>
                        <m:r>
                          <a:rPr lang="cs-CZ" sz="2400" i="1">
                            <a:latin typeface="Cambria Math" panose="02040503050406030204" pitchFamily="18" charset="0"/>
                            <a:ea typeface="Cambria Math" panose="02040503050406030204" pitchFamily="18" charset="0"/>
                            <a:sym typeface="Wingdings" panose="05000000000000000000" pitchFamily="2" charset="2"/>
                          </a:rPr>
                          <m:t>𝑖</m:t>
                        </m:r>
                      </m:sub>
                      <m:sup/>
                      <m:e>
                        <m:sSub>
                          <m:sSubPr>
                            <m:ctrlPr>
                              <a:rPr lang="cs-CZ" sz="2400" b="0" i="1" smtClean="0">
                                <a:latin typeface="Cambria Math" panose="02040503050406030204" pitchFamily="18" charset="0"/>
                                <a:sym typeface="Wingdings" panose="05000000000000000000" pitchFamily="2" charset="2"/>
                              </a:rPr>
                            </m:ctrlPr>
                          </m:sSubPr>
                          <m:e>
                            <m:r>
                              <a:rPr lang="cs-CZ" sz="2400" b="0" i="1" smtClean="0">
                                <a:latin typeface="Cambria Math" panose="02040503050406030204" pitchFamily="18" charset="0"/>
                                <a:sym typeface="Wingdings" panose="05000000000000000000" pitchFamily="2" charset="2"/>
                              </a:rPr>
                              <m:t>𝑎</m:t>
                            </m:r>
                          </m:e>
                          <m:sub>
                            <m:r>
                              <a:rPr lang="cs-CZ" sz="2400" b="0" i="1" smtClean="0">
                                <a:latin typeface="Cambria Math" panose="02040503050406030204" pitchFamily="18" charset="0"/>
                                <a:sym typeface="Wingdings" panose="05000000000000000000" pitchFamily="2" charset="2"/>
                              </a:rPr>
                              <m:t>𝑗𝑖</m:t>
                            </m:r>
                          </m:sub>
                        </m:sSub>
                        <m:sSub>
                          <m:sSubPr>
                            <m:ctrlPr>
                              <a:rPr lang="cs-CZ" sz="2400" b="0" i="1" smtClean="0">
                                <a:latin typeface="Cambria Math" panose="02040503050406030204" pitchFamily="18" charset="0"/>
                                <a:sym typeface="Wingdings" panose="05000000000000000000" pitchFamily="2" charset="2"/>
                              </a:rPr>
                            </m:ctrlPr>
                          </m:sSubPr>
                          <m:e>
                            <m:r>
                              <a:rPr lang="cs-CZ" sz="2400" b="0" i="1" smtClean="0">
                                <a:latin typeface="Cambria Math" panose="02040503050406030204" pitchFamily="18" charset="0"/>
                                <a:sym typeface="Wingdings" panose="05000000000000000000" pitchFamily="2" charset="2"/>
                              </a:rPr>
                              <m:t>𝑅</m:t>
                            </m:r>
                          </m:e>
                          <m:sub>
                            <m:r>
                              <a:rPr lang="cs-CZ" sz="2400" b="0" i="1" smtClean="0">
                                <a:latin typeface="Cambria Math" panose="02040503050406030204" pitchFamily="18" charset="0"/>
                                <a:sym typeface="Wingdings" panose="05000000000000000000" pitchFamily="2" charset="2"/>
                              </a:rPr>
                              <m:t>𝑗𝑡</m:t>
                            </m:r>
                          </m:sub>
                        </m:sSub>
                      </m:e>
                    </m:nary>
                  </m:oMath>
                </a14:m>
                <a:r>
                  <a:rPr lang="cs-CZ" sz="2400" dirty="0">
                    <a:sym typeface="Wingdings" panose="05000000000000000000" pitchFamily="2" charset="2"/>
                  </a:rPr>
                  <a:t> </a:t>
                </a:r>
                <a:r>
                  <a:rPr lang="cs-CZ" sz="2400">
                    <a:sym typeface="Wingdings" panose="05000000000000000000" pitchFamily="2" charset="2"/>
                  </a:rPr>
                  <a:t>measures stock of external R&amp;D</a:t>
                </a:r>
              </a:p>
              <a:p>
                <a:pPr lvl="1"/>
                <a:r>
                  <a:rPr lang="cs-CZ" sz="2000">
                    <a:sym typeface="Wingdings" panose="05000000000000000000" pitchFamily="2" charset="2"/>
                  </a:rPr>
                  <a:t>A weighted average of R&amp;D stocks of other firms</a:t>
                </a:r>
              </a:p>
              <a:p>
                <a:pPr lvl="1"/>
                <a:r>
                  <a:rPr lang="cs-CZ" sz="2000">
                    <a:sym typeface="Wingdings" panose="05000000000000000000" pitchFamily="2" charset="2"/>
                  </a:rPr>
                  <a:t>Weights </a:t>
                </a:r>
                <a14:m>
                  <m:oMath xmlns:m="http://schemas.openxmlformats.org/officeDocument/2006/math">
                    <m:sSub>
                      <m:sSubPr>
                        <m:ctrlPr>
                          <a:rPr lang="cs-CZ" sz="2000" i="1">
                            <a:latin typeface="Cambria Math" panose="02040503050406030204" pitchFamily="18" charset="0"/>
                            <a:sym typeface="Wingdings" panose="05000000000000000000" pitchFamily="2" charset="2"/>
                          </a:rPr>
                        </m:ctrlPr>
                      </m:sSubPr>
                      <m:e>
                        <m:r>
                          <a:rPr lang="cs-CZ" sz="2000" i="1">
                            <a:latin typeface="Cambria Math" panose="02040503050406030204" pitchFamily="18" charset="0"/>
                            <a:sym typeface="Wingdings" panose="05000000000000000000" pitchFamily="2" charset="2"/>
                          </a:rPr>
                          <m:t>𝑎</m:t>
                        </m:r>
                      </m:e>
                      <m:sub>
                        <m:r>
                          <a:rPr lang="cs-CZ" sz="2000" i="1">
                            <a:latin typeface="Cambria Math" panose="02040503050406030204" pitchFamily="18" charset="0"/>
                            <a:sym typeface="Wingdings" panose="05000000000000000000" pitchFamily="2" charset="2"/>
                          </a:rPr>
                          <m:t>𝑗𝑖</m:t>
                        </m:r>
                      </m:sub>
                    </m:sSub>
                    <m:r>
                      <a:rPr lang="cs-CZ" sz="2000" i="1">
                        <a:latin typeface="Cambria Math" panose="02040503050406030204" pitchFamily="18" charset="0"/>
                        <a:sym typeface="Wingdings" panose="05000000000000000000" pitchFamily="2" charset="2"/>
                      </a:rPr>
                      <m:t> </m:t>
                    </m:r>
                  </m:oMath>
                </a14:m>
                <a:r>
                  <a:rPr lang="cs-CZ" sz="2000">
                    <a:sym typeface="Wingdings" panose="05000000000000000000" pitchFamily="2" charset="2"/>
                  </a:rPr>
                  <a:t>given by some proximity matrix</a:t>
                </a:r>
                <a:endParaRPr lang="cs-CZ" sz="20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38200" y="1466672"/>
                <a:ext cx="10892051" cy="5013914"/>
              </a:xfrm>
              <a:blipFill>
                <a:blip r:embed="rId3"/>
                <a:stretch>
                  <a:fillRect l="-784" t="-1703"/>
                </a:stretch>
              </a:blipFill>
            </p:spPr>
            <p:txBody>
              <a:bodyPr/>
              <a:lstStyle/>
              <a:p>
                <a:r>
                  <a:rPr lang="cs-CZ">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Empirical evidence on spillovers from R&amp;D</a:t>
            </a:r>
          </a:p>
          <a:p>
            <a:r>
              <a:rPr lang="cs-CZ" sz="3200" i="1"/>
              <a:t>Bloom et al. (Econometrica, 2013)</a:t>
            </a:r>
            <a:endParaRPr lang="cs-CZ" sz="3200" i="1" dirty="0"/>
          </a:p>
        </p:txBody>
      </p:sp>
    </p:spTree>
    <p:extLst>
      <p:ext uri="{BB962C8B-B14F-4D97-AF65-F5344CB8AC3E}">
        <p14:creationId xmlns:p14="http://schemas.microsoft.com/office/powerpoint/2010/main" val="3691737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66672"/>
                <a:ext cx="10999573" cy="5013914"/>
              </a:xfrm>
            </p:spPr>
            <p:txBody>
              <a:bodyPr>
                <a:noAutofit/>
              </a:bodyPr>
              <a:lstStyle/>
              <a:p>
                <a:r>
                  <a:rPr lang="cs-CZ" sz="2000">
                    <a:sym typeface="Wingdings" panose="05000000000000000000" pitchFamily="2" charset="2"/>
                  </a:rPr>
                  <a:t>What is a relevant measure of proximity </a:t>
                </a:r>
                <a14:m>
                  <m:oMath xmlns:m="http://schemas.openxmlformats.org/officeDocument/2006/math">
                    <m:sSub>
                      <m:sSubPr>
                        <m:ctrlPr>
                          <a:rPr lang="cs-CZ" sz="1800" i="1">
                            <a:latin typeface="Cambria Math" panose="02040503050406030204" pitchFamily="18" charset="0"/>
                            <a:sym typeface="Wingdings" panose="05000000000000000000" pitchFamily="2" charset="2"/>
                          </a:rPr>
                        </m:ctrlPr>
                      </m:sSubPr>
                      <m:e>
                        <m:r>
                          <a:rPr lang="cs-CZ" sz="1800" i="1">
                            <a:latin typeface="Cambria Math" panose="02040503050406030204" pitchFamily="18" charset="0"/>
                            <a:sym typeface="Wingdings" panose="05000000000000000000" pitchFamily="2" charset="2"/>
                          </a:rPr>
                          <m:t>𝑎</m:t>
                        </m:r>
                      </m:e>
                      <m:sub>
                        <m:r>
                          <a:rPr lang="cs-CZ" sz="1800" i="1">
                            <a:latin typeface="Cambria Math" panose="02040503050406030204" pitchFamily="18" charset="0"/>
                            <a:sym typeface="Wingdings" panose="05000000000000000000" pitchFamily="2" charset="2"/>
                          </a:rPr>
                          <m:t>𝑗𝑖</m:t>
                        </m:r>
                      </m:sub>
                    </m:sSub>
                  </m:oMath>
                </a14:m>
                <a:r>
                  <a:rPr lang="cs-CZ" sz="1800" dirty="0">
                    <a:sym typeface="Wingdings" panose="05000000000000000000" pitchFamily="2" charset="2"/>
                  </a:rPr>
                  <a:t>?</a:t>
                </a:r>
              </a:p>
              <a:p>
                <a:r>
                  <a:rPr lang="cs-CZ" sz="2000">
                    <a:sym typeface="Wingdings" panose="05000000000000000000" pitchFamily="2" charset="2"/>
                  </a:rPr>
                  <a:t>One option - operating in the same industry </a:t>
                </a:r>
              </a:p>
              <a:p>
                <a:pPr lvl="1"/>
                <a:r>
                  <a:rPr lang="cs-CZ" sz="1800">
                    <a:sym typeface="Wingdings" panose="05000000000000000000" pitchFamily="2" charset="2"/>
                  </a:rPr>
                  <a:t>i.e. </a:t>
                </a:r>
                <a14:m>
                  <m:oMath xmlns:m="http://schemas.openxmlformats.org/officeDocument/2006/math">
                    <m:sSub>
                      <m:sSubPr>
                        <m:ctrlPr>
                          <a:rPr lang="cs-CZ" sz="1800" i="1">
                            <a:latin typeface="Cambria Math" panose="02040503050406030204" pitchFamily="18" charset="0"/>
                            <a:sym typeface="Wingdings" panose="05000000000000000000" pitchFamily="2" charset="2"/>
                          </a:rPr>
                        </m:ctrlPr>
                      </m:sSubPr>
                      <m:e>
                        <m:r>
                          <a:rPr lang="cs-CZ" sz="1800" i="1">
                            <a:latin typeface="Cambria Math" panose="02040503050406030204" pitchFamily="18" charset="0"/>
                            <a:sym typeface="Wingdings" panose="05000000000000000000" pitchFamily="2" charset="2"/>
                          </a:rPr>
                          <m:t>𝑎</m:t>
                        </m:r>
                      </m:e>
                      <m:sub>
                        <m:r>
                          <a:rPr lang="cs-CZ" sz="1800" i="1">
                            <a:latin typeface="Cambria Math" panose="02040503050406030204" pitchFamily="18" charset="0"/>
                            <a:sym typeface="Wingdings" panose="05000000000000000000" pitchFamily="2" charset="2"/>
                          </a:rPr>
                          <m:t>𝑗𝑖</m:t>
                        </m:r>
                      </m:sub>
                    </m:sSub>
                  </m:oMath>
                </a14:m>
                <a:r>
                  <a:rPr lang="cs-CZ" sz="1800">
                    <a:sym typeface="Wingdings" panose="05000000000000000000" pitchFamily="2" charset="2"/>
                  </a:rPr>
                  <a:t>=1 if the same industry, </a:t>
                </a:r>
                <a14:m>
                  <m:oMath xmlns:m="http://schemas.openxmlformats.org/officeDocument/2006/math">
                    <m:sSub>
                      <m:sSubPr>
                        <m:ctrlPr>
                          <a:rPr lang="cs-CZ" sz="1800" i="1">
                            <a:latin typeface="Cambria Math" panose="02040503050406030204" pitchFamily="18" charset="0"/>
                            <a:sym typeface="Wingdings" panose="05000000000000000000" pitchFamily="2" charset="2"/>
                          </a:rPr>
                        </m:ctrlPr>
                      </m:sSubPr>
                      <m:e>
                        <m:r>
                          <a:rPr lang="cs-CZ" sz="1800" i="1">
                            <a:latin typeface="Cambria Math" panose="02040503050406030204" pitchFamily="18" charset="0"/>
                            <a:sym typeface="Wingdings" panose="05000000000000000000" pitchFamily="2" charset="2"/>
                          </a:rPr>
                          <m:t>𝑎</m:t>
                        </m:r>
                      </m:e>
                      <m:sub>
                        <m:r>
                          <a:rPr lang="cs-CZ" sz="1800" i="1">
                            <a:latin typeface="Cambria Math" panose="02040503050406030204" pitchFamily="18" charset="0"/>
                            <a:sym typeface="Wingdings" panose="05000000000000000000" pitchFamily="2" charset="2"/>
                          </a:rPr>
                          <m:t>𝑗𝑖</m:t>
                        </m:r>
                      </m:sub>
                    </m:sSub>
                  </m:oMath>
                </a14:m>
                <a:r>
                  <a:rPr lang="cs-CZ" sz="1800">
                    <a:sym typeface="Wingdings" panose="05000000000000000000" pitchFamily="2" charset="2"/>
                  </a:rPr>
                  <a:t>=0 otherwise</a:t>
                </a:r>
              </a:p>
              <a:p>
                <a:pPr lvl="1"/>
                <a:r>
                  <a:rPr lang="cs-CZ" sz="1800">
                    <a:sym typeface="Wingdings" panose="05000000000000000000" pitchFamily="2" charset="2"/>
                  </a:rPr>
                  <a:t>Firms in the same industry likely to learn from an innovating firm  knowledge spillover effects</a:t>
                </a:r>
              </a:p>
              <a:p>
                <a:pPr lvl="1"/>
                <a:r>
                  <a:rPr lang="cs-CZ" sz="1800">
                    <a:sym typeface="Wingdings" panose="05000000000000000000" pitchFamily="2" charset="2"/>
                  </a:rPr>
                  <a:t>But they may also be harmed by competition from the innovating firm  business stealing effects</a:t>
                </a:r>
              </a:p>
              <a:p>
                <a:r>
                  <a:rPr lang="cs-CZ" sz="2000">
                    <a:sym typeface="Wingdings" panose="05000000000000000000" pitchFamily="2" charset="2"/>
                  </a:rPr>
                  <a:t>Bloom, Schankerman, Van Reenen (2013) - each firm positioned in </a:t>
                </a:r>
              </a:p>
              <a:p>
                <a:pPr lvl="1"/>
                <a:r>
                  <a:rPr lang="cs-CZ" sz="1800">
                    <a:sym typeface="Wingdings" panose="05000000000000000000" pitchFamily="2" charset="2"/>
                  </a:rPr>
                  <a:t>the </a:t>
                </a:r>
                <a:r>
                  <a:rPr lang="cs-CZ" sz="1800" i="1">
                    <a:sym typeface="Wingdings" panose="05000000000000000000" pitchFamily="2" charset="2"/>
                  </a:rPr>
                  <a:t>product space </a:t>
                </a:r>
                <a:r>
                  <a:rPr lang="cs-CZ" sz="1800">
                    <a:sym typeface="Wingdings" panose="05000000000000000000" pitchFamily="2" charset="2"/>
                  </a:rPr>
                  <a:t>(based on the industries where they operate) but also in </a:t>
                </a:r>
              </a:p>
              <a:p>
                <a:pPr lvl="1"/>
                <a:r>
                  <a:rPr lang="cs-CZ" sz="1800">
                    <a:sym typeface="Wingdings" panose="05000000000000000000" pitchFamily="2" charset="2"/>
                  </a:rPr>
                  <a:t>the </a:t>
                </a:r>
                <a:r>
                  <a:rPr lang="cs-CZ" sz="1800" i="1">
                    <a:sym typeface="Wingdings" panose="05000000000000000000" pitchFamily="2" charset="2"/>
                  </a:rPr>
                  <a:t>technology space </a:t>
                </a:r>
                <a:r>
                  <a:rPr lang="cs-CZ" sz="1800">
                    <a:sym typeface="Wingdings" panose="05000000000000000000" pitchFamily="2" charset="2"/>
                  </a:rPr>
                  <a:t> based on the classes of the patents they hold</a:t>
                </a:r>
                <a:endParaRPr lang="cs-CZ" sz="1800" i="1">
                  <a:sym typeface="Wingdings" panose="05000000000000000000" pitchFamily="2" charset="2"/>
                </a:endParaRPr>
              </a:p>
              <a:p>
                <a:pPr lvl="1"/>
                <a:r>
                  <a:rPr lang="cs-CZ" sz="1800">
                    <a:sym typeface="Wingdings" panose="05000000000000000000" pitchFamily="2" charset="2"/>
                  </a:rPr>
                  <a:t>allows jointly estimating knowledge spillvoers and business stealing effects</a:t>
                </a:r>
              </a:p>
              <a:p>
                <a:r>
                  <a:rPr lang="cs-CZ" sz="2000">
                    <a:sym typeface="Wingdings" panose="05000000000000000000" pitchFamily="2" charset="2"/>
                  </a:rPr>
                  <a:t>Use data publicly listed US firms</a:t>
                </a:r>
              </a:p>
              <a:p>
                <a:pPr lvl="1"/>
                <a:r>
                  <a:rPr lang="cs-CZ" sz="1800">
                    <a:sym typeface="Wingdings" panose="05000000000000000000" pitchFamily="2" charset="2"/>
                  </a:rPr>
                  <a:t>on financials and R&amp;D (Compustat)</a:t>
                </a:r>
              </a:p>
              <a:p>
                <a:pPr lvl="1"/>
                <a:r>
                  <a:rPr lang="cs-CZ" sz="1800">
                    <a:sym typeface="Wingdings" panose="05000000000000000000" pitchFamily="2" charset="2"/>
                  </a:rPr>
                  <a:t>on their patenting (Patstat)</a:t>
                </a:r>
              </a:p>
              <a:p>
                <a:r>
                  <a:rPr lang="cs-CZ" sz="2000">
                    <a:sym typeface="Wingdings" panose="05000000000000000000" pitchFamily="2" charset="2"/>
                  </a:rPr>
                  <a:t>Use R&amp;D tax incentives as an </a:t>
                </a:r>
                <a:r>
                  <a:rPr lang="en-US" sz="2000">
                    <a:sym typeface="Wingdings" panose="05000000000000000000" pitchFamily="2" charset="2"/>
                  </a:rPr>
                  <a:t>instrumental variable </a:t>
                </a:r>
                <a:r>
                  <a:rPr lang="cs-CZ" sz="2000">
                    <a:sym typeface="Wingdings" panose="05000000000000000000" pitchFamily="2" charset="2"/>
                  </a:rPr>
                  <a:t>for R&amp;D</a:t>
                </a:r>
              </a:p>
              <a:p>
                <a:pPr marL="457200" lvl="1" indent="0">
                  <a:buNone/>
                </a:pPr>
                <a:endParaRPr lang="cs-CZ" sz="18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38200" y="1466672"/>
                <a:ext cx="10999573" cy="5013914"/>
              </a:xfrm>
              <a:blipFill>
                <a:blip r:embed="rId3"/>
                <a:stretch>
                  <a:fillRect l="-499" t="-1338"/>
                </a:stretch>
              </a:blipFill>
            </p:spPr>
            <p:txBody>
              <a:bodyPr/>
              <a:lstStyle/>
              <a:p>
                <a:r>
                  <a:rPr lang="cs-CZ">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Empirical evidence on spillovers from R&amp;D</a:t>
            </a:r>
          </a:p>
          <a:p>
            <a:r>
              <a:rPr lang="cs-CZ" sz="3200" i="1"/>
              <a:t>Bloom et al. (Econometrica, 2013)</a:t>
            </a:r>
            <a:endParaRPr lang="cs-CZ" sz="3200" i="1" dirty="0"/>
          </a:p>
        </p:txBody>
      </p:sp>
    </p:spTree>
    <p:extLst>
      <p:ext uri="{BB962C8B-B14F-4D97-AF65-F5344CB8AC3E}">
        <p14:creationId xmlns:p14="http://schemas.microsoft.com/office/powerpoint/2010/main" val="11222381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Empirical evidence on spillovers from R&amp;D</a:t>
            </a:r>
          </a:p>
          <a:p>
            <a:r>
              <a:rPr lang="cs-CZ" sz="3200" i="1"/>
              <a:t>Bloom et al. (Econometrica, 2013)</a:t>
            </a:r>
            <a:endParaRPr lang="cs-CZ" sz="3200" i="1" dirty="0"/>
          </a:p>
        </p:txBody>
      </p:sp>
      <p:pic>
        <p:nvPicPr>
          <p:cNvPr id="2" name="Picture 1">
            <a:extLst>
              <a:ext uri="{FF2B5EF4-FFF2-40B4-BE49-F238E27FC236}">
                <a16:creationId xmlns:a16="http://schemas.microsoft.com/office/drawing/2014/main" id="{75C2A277-DDA9-4FE7-AAB7-9172754EF60C}"/>
              </a:ext>
            </a:extLst>
          </p:cNvPr>
          <p:cNvPicPr>
            <a:picLocks noChangeAspect="1"/>
          </p:cNvPicPr>
          <p:nvPr/>
        </p:nvPicPr>
        <p:blipFill>
          <a:blip r:embed="rId3"/>
          <a:stretch>
            <a:fillRect/>
          </a:stretch>
        </p:blipFill>
        <p:spPr>
          <a:xfrm>
            <a:off x="2053080" y="1285102"/>
            <a:ext cx="6621188" cy="5572897"/>
          </a:xfrm>
          <a:prstGeom prst="rect">
            <a:avLst/>
          </a:prstGeom>
        </p:spPr>
      </p:pic>
    </p:spTree>
    <p:extLst>
      <p:ext uri="{BB962C8B-B14F-4D97-AF65-F5344CB8AC3E}">
        <p14:creationId xmlns:p14="http://schemas.microsoft.com/office/powerpoint/2010/main" val="49048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Empirical evidence on spillovers from R&amp;D</a:t>
            </a:r>
          </a:p>
          <a:p>
            <a:r>
              <a:rPr lang="cs-CZ" sz="3200" i="1"/>
              <a:t>Bloom et al. (Econometrica, 2013)</a:t>
            </a:r>
            <a:endParaRPr lang="cs-CZ" sz="3200" i="1" dirty="0"/>
          </a:p>
        </p:txBody>
      </p:sp>
      <p:pic>
        <p:nvPicPr>
          <p:cNvPr id="9" name="Picture 8">
            <a:extLst>
              <a:ext uri="{FF2B5EF4-FFF2-40B4-BE49-F238E27FC236}">
                <a16:creationId xmlns:a16="http://schemas.microsoft.com/office/drawing/2014/main" id="{9077C194-8258-40F6-985A-5B65ADA04C59}"/>
              </a:ext>
            </a:extLst>
          </p:cNvPr>
          <p:cNvPicPr>
            <a:picLocks noChangeAspect="1"/>
          </p:cNvPicPr>
          <p:nvPr/>
        </p:nvPicPr>
        <p:blipFill>
          <a:blip r:embed="rId3"/>
          <a:stretch>
            <a:fillRect/>
          </a:stretch>
        </p:blipFill>
        <p:spPr>
          <a:xfrm>
            <a:off x="2283297" y="1914222"/>
            <a:ext cx="7008984" cy="3602120"/>
          </a:xfrm>
          <a:prstGeom prst="rect">
            <a:avLst/>
          </a:prstGeom>
        </p:spPr>
      </p:pic>
    </p:spTree>
    <p:extLst>
      <p:ext uri="{BB962C8B-B14F-4D97-AF65-F5344CB8AC3E}">
        <p14:creationId xmlns:p14="http://schemas.microsoft.com/office/powerpoint/2010/main" val="2670098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Powerhouse® Dual Fuel™ Lantern">
            <a:extLst>
              <a:ext uri="{FF2B5EF4-FFF2-40B4-BE49-F238E27FC236}">
                <a16:creationId xmlns:a16="http://schemas.microsoft.com/office/drawing/2014/main" id="{87343E55-69BF-4929-A67A-CECFAA1B2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3901" y="4086071"/>
            <a:ext cx="19431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9822469-3054-482B-A902-04FD210DC160}"/>
              </a:ext>
            </a:extLst>
          </p:cNvPr>
          <p:cNvPicPr>
            <a:picLocks noChangeAspect="1"/>
          </p:cNvPicPr>
          <p:nvPr/>
        </p:nvPicPr>
        <p:blipFill>
          <a:blip r:embed="rId4"/>
          <a:stretch>
            <a:fillRect/>
          </a:stretch>
        </p:blipFill>
        <p:spPr>
          <a:xfrm>
            <a:off x="105846" y="4584478"/>
            <a:ext cx="8476735" cy="2269094"/>
          </a:xfrm>
          <a:prstGeom prst="rect">
            <a:avLst/>
          </a:prstGeom>
        </p:spPr>
      </p:pic>
      <p:pic>
        <p:nvPicPr>
          <p:cNvPr id="3" name="Picture 2">
            <a:extLst>
              <a:ext uri="{FF2B5EF4-FFF2-40B4-BE49-F238E27FC236}">
                <a16:creationId xmlns:a16="http://schemas.microsoft.com/office/drawing/2014/main" id="{059006FB-5D0E-4A56-98E3-A935D3559C74}"/>
              </a:ext>
            </a:extLst>
          </p:cNvPr>
          <p:cNvPicPr>
            <a:picLocks noChangeAspect="1"/>
          </p:cNvPicPr>
          <p:nvPr/>
        </p:nvPicPr>
        <p:blipFill>
          <a:blip r:embed="rId5"/>
          <a:stretch>
            <a:fillRect/>
          </a:stretch>
        </p:blipFill>
        <p:spPr>
          <a:xfrm>
            <a:off x="-43099" y="0"/>
            <a:ext cx="8699157" cy="4776277"/>
          </a:xfrm>
          <a:prstGeom prst="rect">
            <a:avLst/>
          </a:prstGeom>
        </p:spPr>
      </p:pic>
      <p:pic>
        <p:nvPicPr>
          <p:cNvPr id="2054" name="Picture 6" descr="Wood fuel - Wikipedia">
            <a:extLst>
              <a:ext uri="{FF2B5EF4-FFF2-40B4-BE49-F238E27FC236}">
                <a16:creationId xmlns:a16="http://schemas.microsoft.com/office/drawing/2014/main" id="{DC02D97C-01D6-48A4-A485-24E4E1AAC8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32673" y="52953"/>
            <a:ext cx="1752519" cy="116834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tique Babylonian Oil Lamps. Created By Tournois, Published ...">
            <a:extLst>
              <a:ext uri="{FF2B5EF4-FFF2-40B4-BE49-F238E27FC236}">
                <a16:creationId xmlns:a16="http://schemas.microsoft.com/office/drawing/2014/main" id="{69B625FE-0E77-4DB9-8DF3-FDE75BDFB5E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11254" y="1184693"/>
            <a:ext cx="2465294" cy="16516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to Make Tallow Candles | The Prairie Homestead">
            <a:extLst>
              <a:ext uri="{FF2B5EF4-FFF2-40B4-BE49-F238E27FC236}">
                <a16:creationId xmlns:a16="http://schemas.microsoft.com/office/drawing/2014/main" id="{568DD47C-A193-400D-865A-8ACCBD4F9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6909" y="2500270"/>
            <a:ext cx="2401330" cy="125769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commons/thumb/3/31/Edison_Carbon_Bulb.jpg/170px-Edison_Carbon_Bulb.jpg">
            <a:extLst>
              <a:ext uri="{FF2B5EF4-FFF2-40B4-BE49-F238E27FC236}">
                <a16:creationId xmlns:a16="http://schemas.microsoft.com/office/drawing/2014/main" id="{8BA6CCF5-F41F-4DE6-9EAB-0CE6D89194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4843" y="4204215"/>
            <a:ext cx="161925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defined">
            <a:extLst>
              <a:ext uri="{FF2B5EF4-FFF2-40B4-BE49-F238E27FC236}">
                <a16:creationId xmlns:a16="http://schemas.microsoft.com/office/drawing/2014/main" id="{EC63E2F8-B7CB-4721-B6F8-5E7EB0F4ADC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9453" y="2419514"/>
            <a:ext cx="1931757" cy="153024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Virtual Gas Museum - Welsbach mantle">
            <a:extLst>
              <a:ext uri="{FF2B5EF4-FFF2-40B4-BE49-F238E27FC236}">
                <a16:creationId xmlns:a16="http://schemas.microsoft.com/office/drawing/2014/main" id="{62B1826B-0069-46EE-965C-2B9B8A20D1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007927" y="3949757"/>
            <a:ext cx="1113407" cy="1673152"/>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Replacement of incandescent bulbs with compact fluorescent lights in Ghana">
            <a:extLst>
              <a:ext uri="{FF2B5EF4-FFF2-40B4-BE49-F238E27FC236}">
                <a16:creationId xmlns:a16="http://schemas.microsoft.com/office/drawing/2014/main" id="{E14B7F65-EF43-4341-935F-4D41258C741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673265" y="5590609"/>
            <a:ext cx="1619250" cy="1214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3891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rmAutofit/>
          </a:bodyPr>
          <a:lstStyle/>
          <a:p>
            <a:pPr marL="457200" indent="-457200">
              <a:buFont typeface="+mj-lt"/>
              <a:buAutoNum type="arabicPeriod"/>
            </a:pPr>
            <a:r>
              <a:rPr lang="en-US" sz="2400">
                <a:sym typeface="Wingdings" panose="05000000000000000000" pitchFamily="2" charset="2"/>
              </a:rPr>
              <a:t>Market </a:t>
            </a:r>
            <a:r>
              <a:rPr lang="en-US" sz="2400" dirty="0">
                <a:sym typeface="Wingdings" panose="05000000000000000000" pitchFamily="2" charset="2"/>
              </a:rPr>
              <a:t>structure and incentives to innovate</a:t>
            </a:r>
            <a:endParaRPr lang="cs-CZ" sz="2400" dirty="0">
              <a:sym typeface="Wingdings" panose="05000000000000000000" pitchFamily="2" charset="2"/>
            </a:endParaRPr>
          </a:p>
          <a:p>
            <a:pPr marL="457200" indent="-457200">
              <a:buFont typeface="+mj-lt"/>
              <a:buAutoNum type="arabicPeriod"/>
            </a:pPr>
            <a:r>
              <a:rPr lang="cs-CZ" sz="2400">
                <a:sym typeface="Wingdings" panose="05000000000000000000" pitchFamily="2" charset="2"/>
              </a:rPr>
              <a:t>Threat </a:t>
            </a:r>
            <a:r>
              <a:rPr lang="cs-CZ" sz="2400" dirty="0">
                <a:sym typeface="Wingdings" panose="05000000000000000000" pitchFamily="2" charset="2"/>
              </a:rPr>
              <a:t>of </a:t>
            </a:r>
            <a:r>
              <a:rPr lang="cs-CZ" sz="2400" dirty="0" err="1">
                <a:sym typeface="Wingdings" panose="05000000000000000000" pitchFamily="2" charset="2"/>
              </a:rPr>
              <a:t>entry</a:t>
            </a:r>
            <a:r>
              <a:rPr lang="cs-CZ" sz="2400" dirty="0">
                <a:sym typeface="Wingdings" panose="05000000000000000000" pitchFamily="2" charset="2"/>
              </a:rPr>
              <a:t> and </a:t>
            </a:r>
            <a:r>
              <a:rPr lang="cs-CZ" sz="2400" dirty="0" err="1">
                <a:sym typeface="Wingdings" panose="05000000000000000000" pitchFamily="2" charset="2"/>
              </a:rPr>
              <a:t>incentives</a:t>
            </a:r>
            <a:r>
              <a:rPr lang="cs-CZ" sz="2400" dirty="0">
                <a:sym typeface="Wingdings" panose="05000000000000000000" pitchFamily="2" charset="2"/>
              </a:rPr>
              <a:t> to </a:t>
            </a:r>
            <a:r>
              <a:rPr lang="cs-CZ" sz="2400" dirty="0" err="1">
                <a:sym typeface="Wingdings" panose="05000000000000000000" pitchFamily="2" charset="2"/>
              </a:rPr>
              <a:t>innovate</a:t>
            </a:r>
            <a:endParaRPr lang="cs-CZ" sz="2400" dirty="0">
              <a:sym typeface="Wingdings" panose="05000000000000000000" pitchFamily="2" charset="2"/>
            </a:endParaRPr>
          </a:p>
          <a:p>
            <a:pPr marL="457200" indent="-457200">
              <a:buFont typeface="+mj-lt"/>
              <a:buAutoNum type="arabicPeriod"/>
            </a:pPr>
            <a:r>
              <a:rPr lang="en-US" sz="2400" dirty="0">
                <a:sym typeface="Wingdings" panose="05000000000000000000" pitchFamily="2" charset="2"/>
              </a:rPr>
              <a:t>Spillovers from R&amp;D</a:t>
            </a:r>
            <a:endParaRPr lang="cs-CZ" sz="2400" dirty="0">
              <a:sym typeface="Wingdings" panose="05000000000000000000" pitchFamily="2" charset="2"/>
            </a:endParaRPr>
          </a:p>
          <a:p>
            <a:pPr marL="457200" indent="-457200">
              <a:buFont typeface="+mj-lt"/>
              <a:buAutoNum type="arabicPeriod"/>
            </a:pPr>
            <a:r>
              <a:rPr lang="cs-CZ" sz="2400" b="1" dirty="0">
                <a:solidFill>
                  <a:schemeClr val="accent1"/>
                </a:solidFill>
                <a:sym typeface="Wingdings" panose="05000000000000000000" pitchFamily="2" charset="2"/>
              </a:rPr>
              <a:t>Public </a:t>
            </a:r>
            <a:r>
              <a:rPr lang="cs-CZ" sz="2400" b="1" dirty="0" err="1">
                <a:solidFill>
                  <a:schemeClr val="accent1"/>
                </a:solidFill>
                <a:sym typeface="Wingdings" panose="05000000000000000000" pitchFamily="2" charset="2"/>
              </a:rPr>
              <a:t>policy</a:t>
            </a:r>
            <a:r>
              <a:rPr lang="cs-CZ" sz="2400" b="1" dirty="0">
                <a:solidFill>
                  <a:schemeClr val="accent1"/>
                </a:solidFill>
                <a:sym typeface="Wingdings" panose="05000000000000000000" pitchFamily="2" charset="2"/>
              </a:rPr>
              <a:t> </a:t>
            </a:r>
            <a:r>
              <a:rPr lang="cs-CZ" sz="2400" b="1" dirty="0" err="1">
                <a:solidFill>
                  <a:schemeClr val="accent1"/>
                </a:solidFill>
                <a:sym typeface="Wingdings" panose="05000000000000000000" pitchFamily="2" charset="2"/>
              </a:rPr>
              <a:t>towards</a:t>
            </a:r>
            <a:r>
              <a:rPr lang="cs-CZ" sz="2400" b="1" dirty="0">
                <a:solidFill>
                  <a:schemeClr val="accent1"/>
                </a:solidFill>
                <a:sym typeface="Wingdings" panose="05000000000000000000" pitchFamily="2" charset="2"/>
              </a:rPr>
              <a:t> R&amp;D</a:t>
            </a:r>
            <a:endParaRPr lang="en-US" sz="2400" b="1" dirty="0">
              <a:solidFill>
                <a:schemeClr val="accent1"/>
              </a:solidFill>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Intellectual</a:t>
            </a:r>
            <a:r>
              <a:rPr lang="cs-CZ" sz="2400" dirty="0">
                <a:sym typeface="Wingdings" panose="05000000000000000000" pitchFamily="2" charset="2"/>
              </a:rPr>
              <a:t> </a:t>
            </a:r>
            <a:r>
              <a:rPr lang="cs-CZ" sz="2400" dirty="0" err="1">
                <a:sym typeface="Wingdings" panose="05000000000000000000" pitchFamily="2" charset="2"/>
              </a:rPr>
              <a:t>property</a:t>
            </a:r>
            <a:r>
              <a:rPr lang="cs-CZ" sz="2400" dirty="0">
                <a:sym typeface="Wingdings" panose="05000000000000000000" pitchFamily="2" charset="2"/>
              </a:rPr>
              <a:t> </a:t>
            </a:r>
            <a:r>
              <a:rPr lang="cs-CZ" sz="2400" dirty="0" err="1">
                <a:sym typeface="Wingdings" panose="05000000000000000000" pitchFamily="2" charset="2"/>
              </a:rPr>
              <a:t>protection</a:t>
            </a:r>
            <a:endParaRPr lang="en-US" sz="24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Topic outline</a:t>
            </a:r>
            <a:endParaRPr lang="cs-CZ" dirty="0"/>
          </a:p>
        </p:txBody>
      </p:sp>
    </p:spTree>
    <p:extLst>
      <p:ext uri="{BB962C8B-B14F-4D97-AF65-F5344CB8AC3E}">
        <p14:creationId xmlns:p14="http://schemas.microsoft.com/office/powerpoint/2010/main" val="39499305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330036"/>
            <a:ext cx="10892051" cy="5379149"/>
          </a:xfrm>
        </p:spPr>
        <p:txBody>
          <a:bodyPr>
            <a:noAutofit/>
          </a:bodyPr>
          <a:lstStyle/>
          <a:p>
            <a:r>
              <a:rPr lang="cs-CZ" sz="2000" dirty="0" err="1">
                <a:sym typeface="Wingdings" panose="05000000000000000000" pitchFamily="2" charset="2"/>
              </a:rPr>
              <a:t>Spillovers</a:t>
            </a:r>
            <a:r>
              <a:rPr lang="cs-CZ" sz="2000" dirty="0">
                <a:sym typeface="Wingdings" panose="05000000000000000000" pitchFamily="2" charset="2"/>
              </a:rPr>
              <a:t>  </a:t>
            </a:r>
            <a:r>
              <a:rPr lang="cs-CZ" sz="2000" err="1">
                <a:sym typeface="Wingdings" panose="05000000000000000000" pitchFamily="2" charset="2"/>
              </a:rPr>
              <a:t>social</a:t>
            </a:r>
            <a:r>
              <a:rPr lang="cs-CZ" sz="2000">
                <a:sym typeface="Wingdings" panose="05000000000000000000" pitchFamily="2" charset="2"/>
              </a:rPr>
              <a:t> </a:t>
            </a:r>
            <a:r>
              <a:rPr lang="en-US" sz="2000">
                <a:sym typeface="Wingdings" panose="05000000000000000000" pitchFamily="2" charset="2"/>
              </a:rPr>
              <a:t>returns</a:t>
            </a:r>
            <a:r>
              <a:rPr lang="cs-CZ" sz="2000">
                <a:sym typeface="Wingdings" panose="05000000000000000000" pitchFamily="2" charset="2"/>
              </a:rPr>
              <a:t> </a:t>
            </a:r>
            <a:r>
              <a:rPr lang="cs-CZ" sz="2000" dirty="0">
                <a:sym typeface="Wingdings" panose="05000000000000000000" pitchFamily="2" charset="2"/>
              </a:rPr>
              <a:t>&gt; </a:t>
            </a:r>
            <a:r>
              <a:rPr lang="cs-CZ" sz="2000" err="1">
                <a:sym typeface="Wingdings" panose="05000000000000000000" pitchFamily="2" charset="2"/>
              </a:rPr>
              <a:t>private</a:t>
            </a:r>
            <a:r>
              <a:rPr lang="cs-CZ" sz="2000">
                <a:sym typeface="Wingdings" panose="05000000000000000000" pitchFamily="2" charset="2"/>
              </a:rPr>
              <a:t> </a:t>
            </a:r>
            <a:r>
              <a:rPr lang="en-US" sz="2000">
                <a:sym typeface="Wingdings" panose="05000000000000000000" pitchFamily="2" charset="2"/>
              </a:rPr>
              <a:t>returns</a:t>
            </a:r>
            <a:r>
              <a:rPr lang="cs-CZ" sz="2000">
                <a:sym typeface="Wingdings" panose="05000000000000000000" pitchFamily="2" charset="2"/>
              </a:rPr>
              <a:t> </a:t>
            </a:r>
            <a:r>
              <a:rPr lang="cs-CZ" sz="2000" dirty="0">
                <a:sym typeface="Wingdings" panose="05000000000000000000" pitchFamily="2" charset="2"/>
              </a:rPr>
              <a:t> </a:t>
            </a:r>
            <a:r>
              <a:rPr lang="cs-CZ" sz="2000" dirty="0" err="1">
                <a:sym typeface="Wingdings" panose="05000000000000000000" pitchFamily="2" charset="2"/>
              </a:rPr>
              <a:t>Underprovision</a:t>
            </a:r>
            <a:r>
              <a:rPr lang="cs-CZ" sz="2000" dirty="0">
                <a:sym typeface="Wingdings" panose="05000000000000000000" pitchFamily="2" charset="2"/>
              </a:rPr>
              <a:t> of R&amp;D</a:t>
            </a:r>
          </a:p>
          <a:p>
            <a:r>
              <a:rPr lang="cs-CZ" sz="2000" dirty="0" err="1">
                <a:sym typeface="Wingdings" panose="05000000000000000000" pitchFamily="2" charset="2"/>
              </a:rPr>
              <a:t>What</a:t>
            </a:r>
            <a:r>
              <a:rPr lang="cs-CZ" sz="2000" dirty="0">
                <a:sym typeface="Wingdings" panose="05000000000000000000" pitchFamily="2" charset="2"/>
              </a:rPr>
              <a:t> </a:t>
            </a:r>
            <a:r>
              <a:rPr lang="cs-CZ" sz="2000" dirty="0" err="1">
                <a:sym typeface="Wingdings" panose="05000000000000000000" pitchFamily="2" charset="2"/>
              </a:rPr>
              <a:t>can</a:t>
            </a:r>
            <a:r>
              <a:rPr lang="cs-CZ" sz="2000" dirty="0">
                <a:sym typeface="Wingdings" panose="05000000000000000000" pitchFamily="2" charset="2"/>
              </a:rPr>
              <a:t> </a:t>
            </a:r>
            <a:r>
              <a:rPr lang="cs-CZ" sz="2000" dirty="0" err="1">
                <a:sym typeface="Wingdings" panose="05000000000000000000" pitchFamily="2" charset="2"/>
              </a:rPr>
              <a:t>policy</a:t>
            </a:r>
            <a:r>
              <a:rPr lang="cs-CZ" sz="2000" dirty="0">
                <a:sym typeface="Wingdings" panose="05000000000000000000" pitchFamily="2" charset="2"/>
              </a:rPr>
              <a:t> do?</a:t>
            </a:r>
          </a:p>
          <a:p>
            <a:pPr lvl="1"/>
            <a:r>
              <a:rPr lang="cs-CZ" sz="2000" b="1" dirty="0" err="1">
                <a:sym typeface="Wingdings" panose="05000000000000000000" pitchFamily="2" charset="2"/>
              </a:rPr>
              <a:t>Competition</a:t>
            </a:r>
            <a:r>
              <a:rPr lang="cs-CZ" sz="2000" b="1" dirty="0">
                <a:sym typeface="Wingdings" panose="05000000000000000000" pitchFamily="2" charset="2"/>
              </a:rPr>
              <a:t> </a:t>
            </a:r>
            <a:r>
              <a:rPr lang="cs-CZ" sz="2000" b="1" dirty="0" err="1">
                <a:sym typeface="Wingdings" panose="05000000000000000000" pitchFamily="2" charset="2"/>
              </a:rPr>
              <a:t>policy</a:t>
            </a:r>
            <a:r>
              <a:rPr lang="cs-CZ" sz="2000" b="1" dirty="0">
                <a:sym typeface="Wingdings" panose="05000000000000000000" pitchFamily="2" charset="2"/>
              </a:rPr>
              <a:t> on </a:t>
            </a:r>
            <a:r>
              <a:rPr lang="cs-CZ" sz="2000" b="1" dirty="0" err="1">
                <a:sym typeface="Wingdings" panose="05000000000000000000" pitchFamily="2" charset="2"/>
              </a:rPr>
              <a:t>research</a:t>
            </a:r>
            <a:r>
              <a:rPr lang="cs-CZ" sz="2000" b="1" dirty="0">
                <a:sym typeface="Wingdings" panose="05000000000000000000" pitchFamily="2" charset="2"/>
              </a:rPr>
              <a:t> joint </a:t>
            </a:r>
            <a:r>
              <a:rPr lang="cs-CZ" sz="2000" b="1" dirty="0" err="1">
                <a:sym typeface="Wingdings" panose="05000000000000000000" pitchFamily="2" charset="2"/>
              </a:rPr>
              <a:t>ventures</a:t>
            </a:r>
            <a:endParaRPr lang="cs-CZ" sz="2000" b="1" dirty="0">
              <a:sym typeface="Wingdings" panose="05000000000000000000" pitchFamily="2" charset="2"/>
            </a:endParaRPr>
          </a:p>
          <a:p>
            <a:pPr lvl="2"/>
            <a:r>
              <a:rPr lang="cs-CZ" i="1" dirty="0">
                <a:sym typeface="Wingdings" panose="05000000000000000000" pitchFamily="2" charset="2"/>
              </a:rPr>
              <a:t>US</a:t>
            </a:r>
            <a:r>
              <a:rPr lang="cs-CZ" dirty="0">
                <a:sym typeface="Wingdings" panose="05000000000000000000" pitchFamily="2" charset="2"/>
              </a:rPr>
              <a:t>: Research joint </a:t>
            </a:r>
            <a:r>
              <a:rPr lang="cs-CZ" dirty="0" err="1">
                <a:sym typeface="Wingdings" panose="05000000000000000000" pitchFamily="2" charset="2"/>
              </a:rPr>
              <a:t>ventures</a:t>
            </a:r>
            <a:r>
              <a:rPr lang="cs-CZ" dirty="0">
                <a:sym typeface="Wingdings" panose="05000000000000000000" pitchFamily="2" charset="2"/>
              </a:rPr>
              <a:t> </a:t>
            </a:r>
            <a:r>
              <a:rPr lang="cs-CZ" dirty="0" err="1">
                <a:sym typeface="Wingdings" panose="05000000000000000000" pitchFamily="2" charset="2"/>
              </a:rPr>
              <a:t>forbidden</a:t>
            </a:r>
            <a:r>
              <a:rPr lang="cs-CZ" dirty="0">
                <a:sym typeface="Wingdings" panose="05000000000000000000" pitchFamily="2" charset="2"/>
              </a:rPr>
              <a:t> </a:t>
            </a:r>
            <a:r>
              <a:rPr lang="cs-CZ" dirty="0" err="1">
                <a:sym typeface="Wingdings" panose="05000000000000000000" pitchFamily="2" charset="2"/>
              </a:rPr>
              <a:t>only</a:t>
            </a:r>
            <a:r>
              <a:rPr lang="cs-CZ" dirty="0">
                <a:sym typeface="Wingdings" panose="05000000000000000000" pitchFamily="2" charset="2"/>
              </a:rPr>
              <a:t> </a:t>
            </a:r>
            <a:r>
              <a:rPr lang="cs-CZ" dirty="0" err="1">
                <a:sym typeface="Wingdings" panose="05000000000000000000" pitchFamily="2" charset="2"/>
              </a:rPr>
              <a:t>if</a:t>
            </a:r>
            <a:r>
              <a:rPr lang="cs-CZ" dirty="0">
                <a:sym typeface="Wingdings" panose="05000000000000000000" pitchFamily="2" charset="2"/>
              </a:rPr>
              <a:t> </a:t>
            </a:r>
            <a:r>
              <a:rPr lang="cs-CZ" dirty="0" err="1">
                <a:sym typeface="Wingdings" panose="05000000000000000000" pitchFamily="2" charset="2"/>
              </a:rPr>
              <a:t>proven</a:t>
            </a:r>
            <a:r>
              <a:rPr lang="cs-CZ" dirty="0">
                <a:sym typeface="Wingdings" panose="05000000000000000000" pitchFamily="2" charset="2"/>
              </a:rPr>
              <a:t> to </a:t>
            </a:r>
            <a:r>
              <a:rPr lang="cs-CZ" dirty="0" err="1">
                <a:sym typeface="Wingdings" panose="05000000000000000000" pitchFamily="2" charset="2"/>
              </a:rPr>
              <a:t>be</a:t>
            </a:r>
            <a:r>
              <a:rPr lang="cs-CZ" dirty="0">
                <a:sym typeface="Wingdings" panose="05000000000000000000" pitchFamily="2" charset="2"/>
              </a:rPr>
              <a:t> </a:t>
            </a:r>
            <a:r>
              <a:rPr lang="cs-CZ" dirty="0" err="1">
                <a:sym typeface="Wingdings" panose="05000000000000000000" pitchFamily="2" charset="2"/>
              </a:rPr>
              <a:t>anticompetitive</a:t>
            </a:r>
            <a:r>
              <a:rPr lang="cs-CZ" dirty="0">
                <a:sym typeface="Wingdings" panose="05000000000000000000" pitchFamily="2" charset="2"/>
              </a:rPr>
              <a:t> (</a:t>
            </a:r>
            <a:r>
              <a:rPr lang="cs-CZ" dirty="0" err="1">
                <a:sym typeface="Wingdings" panose="05000000000000000000" pitchFamily="2" charset="2"/>
              </a:rPr>
              <a:t>normal</a:t>
            </a:r>
            <a:r>
              <a:rPr lang="cs-CZ" dirty="0">
                <a:sym typeface="Wingdings" panose="05000000000000000000" pitchFamily="2" charset="2"/>
              </a:rPr>
              <a:t> </a:t>
            </a:r>
            <a:r>
              <a:rPr lang="cs-CZ" dirty="0" err="1">
                <a:sym typeface="Wingdings" panose="05000000000000000000" pitchFamily="2" charset="2"/>
              </a:rPr>
              <a:t>collusion</a:t>
            </a:r>
            <a:r>
              <a:rPr lang="cs-CZ" dirty="0">
                <a:sym typeface="Wingdings" panose="05000000000000000000" pitchFamily="2" charset="2"/>
              </a:rPr>
              <a:t> </a:t>
            </a:r>
            <a:r>
              <a:rPr lang="cs-CZ" dirty="0" err="1">
                <a:sym typeface="Wingdings" panose="05000000000000000000" pitchFamily="2" charset="2"/>
              </a:rPr>
              <a:t>forbidden</a:t>
            </a:r>
            <a:r>
              <a:rPr lang="cs-CZ" dirty="0">
                <a:sym typeface="Wingdings" panose="05000000000000000000" pitchFamily="2" charset="2"/>
              </a:rPr>
              <a:t> </a:t>
            </a:r>
            <a:r>
              <a:rPr lang="cs-CZ" i="1" dirty="0">
                <a:sym typeface="Wingdings" panose="05000000000000000000" pitchFamily="2" charset="2"/>
              </a:rPr>
              <a:t>per se</a:t>
            </a:r>
            <a:r>
              <a:rPr lang="cs-CZ" dirty="0">
                <a:sym typeface="Wingdings" panose="05000000000000000000" pitchFamily="2" charset="2"/>
              </a:rPr>
              <a:t>); </a:t>
            </a:r>
            <a:r>
              <a:rPr lang="cs-CZ" i="1" dirty="0" err="1">
                <a:sym typeface="Wingdings" panose="05000000000000000000" pitchFamily="2" charset="2"/>
              </a:rPr>
              <a:t>Europe</a:t>
            </a:r>
            <a:r>
              <a:rPr lang="cs-CZ" dirty="0">
                <a:sym typeface="Wingdings" panose="05000000000000000000" pitchFamily="2" charset="2"/>
              </a:rPr>
              <a:t>: </a:t>
            </a:r>
            <a:r>
              <a:rPr lang="cs-CZ" dirty="0" err="1">
                <a:sym typeface="Wingdings" panose="05000000000000000000" pitchFamily="2" charset="2"/>
              </a:rPr>
              <a:t>Even</a:t>
            </a:r>
            <a:r>
              <a:rPr lang="cs-CZ" dirty="0">
                <a:sym typeface="Wingdings" panose="05000000000000000000" pitchFamily="2" charset="2"/>
              </a:rPr>
              <a:t> more </a:t>
            </a:r>
            <a:r>
              <a:rPr lang="cs-CZ" dirty="0" err="1">
                <a:sym typeface="Wingdings" panose="05000000000000000000" pitchFamily="2" charset="2"/>
              </a:rPr>
              <a:t>supportive</a:t>
            </a:r>
            <a:endParaRPr lang="cs-CZ" dirty="0">
              <a:sym typeface="Wingdings" panose="05000000000000000000" pitchFamily="2" charset="2"/>
            </a:endParaRPr>
          </a:p>
          <a:p>
            <a:pPr lvl="1"/>
            <a:r>
              <a:rPr lang="cs-CZ" sz="2000" b="1" dirty="0">
                <a:sym typeface="Wingdings" panose="05000000000000000000" pitchFamily="2" charset="2"/>
              </a:rPr>
              <a:t>R&amp;D tax </a:t>
            </a:r>
            <a:r>
              <a:rPr lang="cs-CZ" sz="2000" b="1" dirty="0" err="1">
                <a:sym typeface="Wingdings" panose="05000000000000000000" pitchFamily="2" charset="2"/>
              </a:rPr>
              <a:t>incentives</a:t>
            </a:r>
            <a:endParaRPr lang="cs-CZ" sz="2000" b="1" dirty="0">
              <a:sym typeface="Wingdings" panose="05000000000000000000" pitchFamily="2" charset="2"/>
            </a:endParaRPr>
          </a:p>
          <a:p>
            <a:pPr lvl="2"/>
            <a:r>
              <a:rPr lang="cs-CZ" dirty="0" err="1">
                <a:sym typeface="Wingdings" panose="05000000000000000000" pitchFamily="2" charset="2"/>
              </a:rPr>
              <a:t>Reduce</a:t>
            </a:r>
            <a:r>
              <a:rPr lang="cs-CZ" dirty="0">
                <a:sym typeface="Wingdings" panose="05000000000000000000" pitchFamily="2" charset="2"/>
              </a:rPr>
              <a:t> </a:t>
            </a:r>
            <a:r>
              <a:rPr lang="cs-CZ" dirty="0" err="1">
                <a:sym typeface="Wingdings" panose="05000000000000000000" pitchFamily="2" charset="2"/>
              </a:rPr>
              <a:t>effective</a:t>
            </a:r>
            <a:r>
              <a:rPr lang="cs-CZ" dirty="0">
                <a:sym typeface="Wingdings" panose="05000000000000000000" pitchFamily="2" charset="2"/>
              </a:rPr>
              <a:t> </a:t>
            </a:r>
            <a:r>
              <a:rPr lang="cs-CZ" dirty="0" err="1">
                <a:sym typeface="Wingdings" panose="05000000000000000000" pitchFamily="2" charset="2"/>
              </a:rPr>
              <a:t>cost</a:t>
            </a:r>
            <a:r>
              <a:rPr lang="cs-CZ" dirty="0">
                <a:sym typeface="Wingdings" panose="05000000000000000000" pitchFamily="2" charset="2"/>
              </a:rPr>
              <a:t> of R&amp;D to </a:t>
            </a:r>
            <a:r>
              <a:rPr lang="cs-CZ" dirty="0" err="1">
                <a:sym typeface="Wingdings" panose="05000000000000000000" pitchFamily="2" charset="2"/>
              </a:rPr>
              <a:t>bring</a:t>
            </a:r>
            <a:r>
              <a:rPr lang="cs-CZ" dirty="0">
                <a:sym typeface="Wingdings" panose="05000000000000000000" pitchFamily="2" charset="2"/>
              </a:rPr>
              <a:t> </a:t>
            </a:r>
            <a:r>
              <a:rPr lang="cs-CZ" dirty="0" err="1">
                <a:sym typeface="Wingdings" panose="05000000000000000000" pitchFamily="2" charset="2"/>
              </a:rPr>
              <a:t>social</a:t>
            </a:r>
            <a:r>
              <a:rPr lang="cs-CZ" dirty="0">
                <a:sym typeface="Wingdings" panose="05000000000000000000" pitchFamily="2" charset="2"/>
              </a:rPr>
              <a:t> and </a:t>
            </a:r>
            <a:r>
              <a:rPr lang="cs-CZ" dirty="0" err="1">
                <a:sym typeface="Wingdings" panose="05000000000000000000" pitchFamily="2" charset="2"/>
              </a:rPr>
              <a:t>private</a:t>
            </a:r>
            <a:r>
              <a:rPr lang="cs-CZ" dirty="0">
                <a:sym typeface="Wingdings" panose="05000000000000000000" pitchFamily="2" charset="2"/>
              </a:rPr>
              <a:t> </a:t>
            </a:r>
            <a:r>
              <a:rPr lang="cs-CZ" dirty="0" err="1">
                <a:sym typeface="Wingdings" panose="05000000000000000000" pitchFamily="2" charset="2"/>
              </a:rPr>
              <a:t>RoR</a:t>
            </a:r>
            <a:r>
              <a:rPr lang="cs-CZ" dirty="0">
                <a:sym typeface="Wingdings" panose="05000000000000000000" pitchFamily="2" charset="2"/>
              </a:rPr>
              <a:t> </a:t>
            </a:r>
            <a:r>
              <a:rPr lang="cs-CZ" dirty="0" err="1">
                <a:sym typeface="Wingdings" panose="05000000000000000000" pitchFamily="2" charset="2"/>
              </a:rPr>
              <a:t>closer</a:t>
            </a:r>
            <a:endParaRPr lang="cs-CZ" dirty="0">
              <a:sym typeface="Wingdings" panose="05000000000000000000" pitchFamily="2" charset="2"/>
            </a:endParaRPr>
          </a:p>
          <a:p>
            <a:pPr lvl="1"/>
            <a:r>
              <a:rPr lang="cs-CZ" sz="2000" b="1" dirty="0">
                <a:sym typeface="Wingdings" panose="05000000000000000000" pitchFamily="2" charset="2"/>
              </a:rPr>
              <a:t>R&amp;D </a:t>
            </a:r>
            <a:r>
              <a:rPr lang="cs-CZ" sz="2000" b="1" dirty="0" err="1">
                <a:sym typeface="Wingdings" panose="05000000000000000000" pitchFamily="2" charset="2"/>
              </a:rPr>
              <a:t>grants</a:t>
            </a:r>
            <a:r>
              <a:rPr lang="cs-CZ" sz="2000" b="1" dirty="0">
                <a:sym typeface="Wingdings" panose="05000000000000000000" pitchFamily="2" charset="2"/>
              </a:rPr>
              <a:t> </a:t>
            </a:r>
            <a:r>
              <a:rPr lang="cs-CZ" sz="2000" b="1" dirty="0" err="1">
                <a:sym typeface="Wingdings" panose="05000000000000000000" pitchFamily="2" charset="2"/>
              </a:rPr>
              <a:t>for</a:t>
            </a:r>
            <a:r>
              <a:rPr lang="cs-CZ" sz="2000" b="1" dirty="0">
                <a:sym typeface="Wingdings" panose="05000000000000000000" pitchFamily="2" charset="2"/>
              </a:rPr>
              <a:t> </a:t>
            </a:r>
            <a:r>
              <a:rPr lang="cs-CZ" sz="2000" b="1" dirty="0" err="1">
                <a:sym typeface="Wingdings" panose="05000000000000000000" pitchFamily="2" charset="2"/>
              </a:rPr>
              <a:t>firms</a:t>
            </a:r>
            <a:endParaRPr lang="cs-CZ" sz="2000" b="1" dirty="0">
              <a:sym typeface="Wingdings" panose="05000000000000000000" pitchFamily="2" charset="2"/>
            </a:endParaRPr>
          </a:p>
          <a:p>
            <a:pPr lvl="2"/>
            <a:r>
              <a:rPr lang="cs-CZ" dirty="0" err="1">
                <a:sym typeface="Wingdings" panose="05000000000000000000" pitchFamily="2" charset="2"/>
              </a:rPr>
              <a:t>Allows</a:t>
            </a:r>
            <a:r>
              <a:rPr lang="cs-CZ" dirty="0">
                <a:sym typeface="Wingdings" panose="05000000000000000000" pitchFamily="2" charset="2"/>
              </a:rPr>
              <a:t> </a:t>
            </a:r>
            <a:r>
              <a:rPr lang="cs-CZ" dirty="0" err="1">
                <a:sym typeface="Wingdings" panose="05000000000000000000" pitchFamily="2" charset="2"/>
              </a:rPr>
              <a:t>steering</a:t>
            </a:r>
            <a:r>
              <a:rPr lang="cs-CZ" dirty="0">
                <a:sym typeface="Wingdings" panose="05000000000000000000" pitchFamily="2" charset="2"/>
              </a:rPr>
              <a:t> of R&amp;D to </a:t>
            </a:r>
            <a:r>
              <a:rPr lang="cs-CZ" dirty="0" err="1">
                <a:sym typeface="Wingdings" panose="05000000000000000000" pitchFamily="2" charset="2"/>
              </a:rPr>
              <a:t>projects</a:t>
            </a:r>
            <a:r>
              <a:rPr lang="cs-CZ" dirty="0">
                <a:sym typeface="Wingdings" panose="05000000000000000000" pitchFamily="2" charset="2"/>
              </a:rPr>
              <a:t> with </a:t>
            </a:r>
            <a:r>
              <a:rPr lang="cs-CZ" dirty="0" err="1">
                <a:sym typeface="Wingdings" panose="05000000000000000000" pitchFamily="2" charset="2"/>
              </a:rPr>
              <a:t>high</a:t>
            </a:r>
            <a:r>
              <a:rPr lang="cs-CZ" dirty="0">
                <a:sym typeface="Wingdings" panose="05000000000000000000" pitchFamily="2" charset="2"/>
              </a:rPr>
              <a:t> </a:t>
            </a:r>
            <a:r>
              <a:rPr lang="cs-CZ" dirty="0" err="1">
                <a:sym typeface="Wingdings" panose="05000000000000000000" pitchFamily="2" charset="2"/>
              </a:rPr>
              <a:t>social</a:t>
            </a:r>
            <a:r>
              <a:rPr lang="cs-CZ" dirty="0">
                <a:sym typeface="Wingdings" panose="05000000000000000000" pitchFamily="2" charset="2"/>
              </a:rPr>
              <a:t> return (</a:t>
            </a:r>
            <a:r>
              <a:rPr lang="cs-CZ" dirty="0" err="1">
                <a:sym typeface="Wingdings" panose="05000000000000000000" pitchFamily="2" charset="2"/>
              </a:rPr>
              <a:t>at</a:t>
            </a:r>
            <a:r>
              <a:rPr lang="cs-CZ" dirty="0">
                <a:sym typeface="Wingdings" panose="05000000000000000000" pitchFamily="2" charset="2"/>
              </a:rPr>
              <a:t> least in </a:t>
            </a:r>
            <a:r>
              <a:rPr lang="cs-CZ" dirty="0" err="1">
                <a:sym typeface="Wingdings" panose="05000000000000000000" pitchFamily="2" charset="2"/>
              </a:rPr>
              <a:t>theory</a:t>
            </a:r>
            <a:r>
              <a:rPr lang="cs-CZ" dirty="0">
                <a:sym typeface="Wingdings" panose="05000000000000000000" pitchFamily="2" charset="2"/>
              </a:rPr>
              <a:t>)</a:t>
            </a:r>
          </a:p>
          <a:p>
            <a:pPr lvl="1"/>
            <a:r>
              <a:rPr lang="cs-CZ" sz="2000" b="1" dirty="0">
                <a:sym typeface="Wingdings" panose="05000000000000000000" pitchFamily="2" charset="2"/>
              </a:rPr>
              <a:t>R&amp;D done by </a:t>
            </a:r>
            <a:r>
              <a:rPr lang="cs-CZ" sz="2000" b="1" dirty="0" err="1">
                <a:sym typeface="Wingdings" panose="05000000000000000000" pitchFamily="2" charset="2"/>
              </a:rPr>
              <a:t>governments</a:t>
            </a:r>
            <a:r>
              <a:rPr lang="cs-CZ" sz="2000" b="1" dirty="0">
                <a:sym typeface="Wingdings" panose="05000000000000000000" pitchFamily="2" charset="2"/>
              </a:rPr>
              <a:t> (</a:t>
            </a:r>
            <a:r>
              <a:rPr lang="cs-CZ" sz="2000" b="1" dirty="0" err="1">
                <a:sym typeface="Wingdings" panose="05000000000000000000" pitchFamily="2" charset="2"/>
              </a:rPr>
              <a:t>universities</a:t>
            </a:r>
            <a:r>
              <a:rPr lang="cs-CZ" sz="2000" b="1" dirty="0">
                <a:sym typeface="Wingdings" panose="05000000000000000000" pitchFamily="2" charset="2"/>
              </a:rPr>
              <a:t>, public </a:t>
            </a:r>
            <a:r>
              <a:rPr lang="cs-CZ" sz="2000" b="1" dirty="0" err="1">
                <a:sym typeface="Wingdings" panose="05000000000000000000" pitchFamily="2" charset="2"/>
              </a:rPr>
              <a:t>research</a:t>
            </a:r>
            <a:r>
              <a:rPr lang="cs-CZ" sz="2000" b="1" dirty="0">
                <a:sym typeface="Wingdings" panose="05000000000000000000" pitchFamily="2" charset="2"/>
              </a:rPr>
              <a:t> </a:t>
            </a:r>
            <a:r>
              <a:rPr lang="cs-CZ" sz="2000" b="1" dirty="0" err="1">
                <a:sym typeface="Wingdings" panose="05000000000000000000" pitchFamily="2" charset="2"/>
              </a:rPr>
              <a:t>institutes</a:t>
            </a:r>
            <a:r>
              <a:rPr lang="cs-CZ" sz="2000" b="1" dirty="0">
                <a:sym typeface="Wingdings" panose="05000000000000000000" pitchFamily="2" charset="2"/>
              </a:rPr>
              <a:t>)</a:t>
            </a:r>
          </a:p>
          <a:p>
            <a:pPr lvl="2"/>
            <a:r>
              <a:rPr lang="cs-CZ" dirty="0" err="1">
                <a:sym typeface="Wingdings" panose="05000000000000000000" pitchFamily="2" charset="2"/>
              </a:rPr>
              <a:t>Especially</a:t>
            </a:r>
            <a:r>
              <a:rPr lang="cs-CZ" dirty="0">
                <a:sym typeface="Wingdings" panose="05000000000000000000" pitchFamily="2" charset="2"/>
              </a:rPr>
              <a:t> basic </a:t>
            </a:r>
            <a:r>
              <a:rPr lang="cs-CZ" dirty="0" err="1">
                <a:sym typeface="Wingdings" panose="05000000000000000000" pitchFamily="2" charset="2"/>
              </a:rPr>
              <a:t>research</a:t>
            </a:r>
            <a:r>
              <a:rPr lang="cs-CZ" dirty="0">
                <a:sym typeface="Wingdings" panose="05000000000000000000" pitchFamily="2" charset="2"/>
              </a:rPr>
              <a:t>  </a:t>
            </a:r>
            <a:r>
              <a:rPr lang="cs-CZ" dirty="0" err="1">
                <a:sym typeface="Wingdings" panose="05000000000000000000" pitchFamily="2" charset="2"/>
              </a:rPr>
              <a:t>low</a:t>
            </a:r>
            <a:r>
              <a:rPr lang="cs-CZ" dirty="0">
                <a:sym typeface="Wingdings" panose="05000000000000000000" pitchFamily="2" charset="2"/>
              </a:rPr>
              <a:t> </a:t>
            </a:r>
            <a:r>
              <a:rPr lang="cs-CZ" dirty="0" err="1">
                <a:sym typeface="Wingdings" panose="05000000000000000000" pitchFamily="2" charset="2"/>
              </a:rPr>
              <a:t>private</a:t>
            </a:r>
            <a:r>
              <a:rPr lang="cs-CZ" dirty="0">
                <a:sym typeface="Wingdings" panose="05000000000000000000" pitchFamily="2" charset="2"/>
              </a:rPr>
              <a:t> return, </a:t>
            </a:r>
            <a:r>
              <a:rPr lang="cs-CZ" dirty="0" err="1">
                <a:sym typeface="Wingdings" panose="05000000000000000000" pitchFamily="2" charset="2"/>
              </a:rPr>
              <a:t>high</a:t>
            </a:r>
            <a:r>
              <a:rPr lang="cs-CZ" dirty="0">
                <a:sym typeface="Wingdings" panose="05000000000000000000" pitchFamily="2" charset="2"/>
              </a:rPr>
              <a:t> </a:t>
            </a:r>
            <a:r>
              <a:rPr lang="cs-CZ" dirty="0" err="1">
                <a:sym typeface="Wingdings" panose="05000000000000000000" pitchFamily="2" charset="2"/>
              </a:rPr>
              <a:t>social</a:t>
            </a:r>
            <a:r>
              <a:rPr lang="cs-CZ" dirty="0">
                <a:sym typeface="Wingdings" panose="05000000000000000000" pitchFamily="2" charset="2"/>
              </a:rPr>
              <a:t> return</a:t>
            </a:r>
          </a:p>
          <a:p>
            <a:pPr lvl="1"/>
            <a:r>
              <a:rPr lang="cs-CZ" sz="2000" b="1" dirty="0">
                <a:sym typeface="Wingdings" panose="05000000000000000000" pitchFamily="2" charset="2"/>
              </a:rPr>
              <a:t>IP </a:t>
            </a:r>
            <a:r>
              <a:rPr lang="cs-CZ" sz="2000" b="1" dirty="0" err="1">
                <a:sym typeface="Wingdings" panose="05000000000000000000" pitchFamily="2" charset="2"/>
              </a:rPr>
              <a:t>protection</a:t>
            </a:r>
            <a:r>
              <a:rPr lang="cs-CZ" sz="2000" b="1" dirty="0">
                <a:sym typeface="Wingdings" panose="05000000000000000000" pitchFamily="2" charset="2"/>
              </a:rPr>
              <a:t> </a:t>
            </a:r>
            <a:r>
              <a:rPr lang="cs-CZ" sz="2000" dirty="0">
                <a:sym typeface="Wingdings" panose="05000000000000000000" pitchFamily="2" charset="2"/>
              </a:rPr>
              <a:t>(</a:t>
            </a:r>
            <a:r>
              <a:rPr lang="cs-CZ" sz="2000" dirty="0" err="1">
                <a:sym typeface="Wingdings" panose="05000000000000000000" pitchFamily="2" charset="2"/>
              </a:rPr>
              <a:t>patents</a:t>
            </a:r>
            <a:r>
              <a:rPr lang="cs-CZ" sz="2000" dirty="0">
                <a:sym typeface="Wingdings" panose="05000000000000000000" pitchFamily="2" charset="2"/>
              </a:rPr>
              <a:t>, </a:t>
            </a:r>
            <a:r>
              <a:rPr lang="cs-CZ" sz="2000" dirty="0" err="1">
                <a:sym typeface="Wingdings" panose="05000000000000000000" pitchFamily="2" charset="2"/>
              </a:rPr>
              <a:t>trademarks</a:t>
            </a:r>
            <a:r>
              <a:rPr lang="cs-CZ" sz="2000" dirty="0">
                <a:sym typeface="Wingdings" panose="05000000000000000000" pitchFamily="2" charset="2"/>
              </a:rPr>
              <a:t>...): </a:t>
            </a:r>
          </a:p>
          <a:p>
            <a:pPr lvl="2"/>
            <a:r>
              <a:rPr lang="cs-CZ" dirty="0" err="1">
                <a:sym typeface="Wingdings" panose="05000000000000000000" pitchFamily="2" charset="2"/>
              </a:rPr>
              <a:t>Grants</a:t>
            </a:r>
            <a:r>
              <a:rPr lang="cs-CZ" dirty="0">
                <a:sym typeface="Wingdings" panose="05000000000000000000" pitchFamily="2" charset="2"/>
              </a:rPr>
              <a:t> </a:t>
            </a:r>
            <a:r>
              <a:rPr lang="cs-CZ" dirty="0" err="1">
                <a:sym typeface="Wingdings" panose="05000000000000000000" pitchFamily="2" charset="2"/>
              </a:rPr>
              <a:t>temporary</a:t>
            </a:r>
            <a:r>
              <a:rPr lang="cs-CZ" dirty="0">
                <a:sym typeface="Wingdings" panose="05000000000000000000" pitchFamily="2" charset="2"/>
              </a:rPr>
              <a:t> monopoly to </a:t>
            </a:r>
            <a:r>
              <a:rPr lang="cs-CZ" dirty="0" err="1">
                <a:sym typeface="Wingdings" panose="05000000000000000000" pitchFamily="2" charset="2"/>
              </a:rPr>
              <a:t>boost</a:t>
            </a:r>
            <a:r>
              <a:rPr lang="cs-CZ" dirty="0">
                <a:sym typeface="Wingdings" panose="05000000000000000000" pitchFamily="2" charset="2"/>
              </a:rPr>
              <a:t> the </a:t>
            </a:r>
            <a:r>
              <a:rPr lang="cs-CZ" dirty="0" err="1">
                <a:sym typeface="Wingdings" panose="05000000000000000000" pitchFamily="2" charset="2"/>
              </a:rPr>
              <a:t>social</a:t>
            </a:r>
            <a:r>
              <a:rPr lang="cs-CZ" dirty="0">
                <a:sym typeface="Wingdings" panose="05000000000000000000" pitchFamily="2" charset="2"/>
              </a:rPr>
              <a:t> </a:t>
            </a:r>
            <a:r>
              <a:rPr lang="cs-CZ" dirty="0" err="1">
                <a:sym typeface="Wingdings" panose="05000000000000000000" pitchFamily="2" charset="2"/>
              </a:rPr>
              <a:t>RoR</a:t>
            </a:r>
            <a:endParaRPr lang="cs-CZ"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r>
              <a:rPr lang="cs-CZ" dirty="0"/>
              <a:t> and public </a:t>
            </a:r>
            <a:r>
              <a:rPr lang="cs-CZ" dirty="0" err="1"/>
              <a:t>policy</a:t>
            </a:r>
            <a:endParaRPr lang="cs-CZ" dirty="0"/>
          </a:p>
        </p:txBody>
      </p:sp>
    </p:spTree>
    <p:extLst>
      <p:ext uri="{BB962C8B-B14F-4D97-AF65-F5344CB8AC3E}">
        <p14:creationId xmlns:p14="http://schemas.microsoft.com/office/powerpoint/2010/main" val="24284985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r>
              <a:rPr lang="cs-CZ" dirty="0"/>
              <a:t> and public </a:t>
            </a:r>
            <a:r>
              <a:rPr lang="cs-CZ" dirty="0" err="1"/>
              <a:t>policy</a:t>
            </a:r>
            <a:endParaRPr lang="cs-CZ" dirty="0"/>
          </a:p>
        </p:txBody>
      </p:sp>
      <p:pic>
        <p:nvPicPr>
          <p:cNvPr id="1026" name="Picture 2" descr="https://www.oecd.org/media/oecdorg/directorates/directorateforsciencetechnologyandindustry/eas/chart1-2019-800x326.png">
            <a:extLst>
              <a:ext uri="{FF2B5EF4-FFF2-40B4-BE49-F238E27FC236}">
                <a16:creationId xmlns:a16="http://schemas.microsoft.com/office/drawing/2014/main" id="{A0CDF72E-5A43-4C6B-BE7D-A51570D6DD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17" y="1466672"/>
            <a:ext cx="11000766" cy="44828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86417EB-AB77-4028-8951-86C09CD28738}"/>
              </a:ext>
            </a:extLst>
          </p:cNvPr>
          <p:cNvSpPr txBox="1"/>
          <p:nvPr/>
        </p:nvSpPr>
        <p:spPr>
          <a:xfrm>
            <a:off x="280086" y="1260390"/>
            <a:ext cx="461665" cy="4028302"/>
          </a:xfrm>
          <a:prstGeom prst="rect">
            <a:avLst/>
          </a:prstGeom>
          <a:noFill/>
        </p:spPr>
        <p:txBody>
          <a:bodyPr vert="vert270" wrap="square" rtlCol="0">
            <a:spAutoFit/>
          </a:bodyPr>
          <a:lstStyle/>
          <a:p>
            <a:r>
              <a:rPr lang="cs-CZ"/>
              <a:t>Public support for business R&amp;D (% GDP)</a:t>
            </a:r>
          </a:p>
        </p:txBody>
      </p:sp>
    </p:spTree>
    <p:extLst>
      <p:ext uri="{BB962C8B-B14F-4D97-AF65-F5344CB8AC3E}">
        <p14:creationId xmlns:p14="http://schemas.microsoft.com/office/powerpoint/2010/main" val="30680330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R&amp;D spillovers and public policy</a:t>
            </a:r>
          </a:p>
          <a:p>
            <a:r>
              <a:rPr lang="cs-CZ" sz="3200" i="1"/>
              <a:t>Dechezlepretre et al. (AEJ:EP 2023)</a:t>
            </a:r>
            <a:endParaRPr lang="cs-CZ" sz="3200" i="1" dirty="0"/>
          </a:p>
        </p:txBody>
      </p:sp>
      <p:sp>
        <p:nvSpPr>
          <p:cNvPr id="5" name="Content Placeholder 2">
            <a:extLst>
              <a:ext uri="{FF2B5EF4-FFF2-40B4-BE49-F238E27FC236}">
                <a16:creationId xmlns:a16="http://schemas.microsoft.com/office/drawing/2014/main" id="{271CC867-800C-4138-947F-D5B8581517A9}"/>
              </a:ext>
            </a:extLst>
          </p:cNvPr>
          <p:cNvSpPr>
            <a:spLocks noGrp="1"/>
          </p:cNvSpPr>
          <p:nvPr>
            <p:ph idx="1"/>
          </p:nvPr>
        </p:nvSpPr>
        <p:spPr>
          <a:xfrm>
            <a:off x="838199" y="1705232"/>
            <a:ext cx="10892051" cy="5003953"/>
          </a:xfrm>
        </p:spPr>
        <p:txBody>
          <a:bodyPr>
            <a:noAutofit/>
          </a:bodyPr>
          <a:lstStyle/>
          <a:p>
            <a:r>
              <a:rPr lang="cs-CZ" sz="1800">
                <a:sym typeface="Wingdings" panose="05000000000000000000" pitchFamily="2" charset="2"/>
              </a:rPr>
              <a:t>Do R&amp;D tax incentives actually make firms invest more in R&amp;D?</a:t>
            </a:r>
          </a:p>
          <a:p>
            <a:r>
              <a:rPr lang="cs-CZ" sz="1800">
                <a:sym typeface="Wingdings" panose="05000000000000000000" pitchFamily="2" charset="2"/>
              </a:rPr>
              <a:t>Identifying causal effects of R&amp;D tax incentives hard because they </a:t>
            </a:r>
            <a:r>
              <a:rPr lang="en-US" sz="1800">
                <a:sym typeface="Wingdings" panose="05000000000000000000" pitchFamily="2" charset="2"/>
              </a:rPr>
              <a:t>usually apply (at least in principle) to all firms</a:t>
            </a:r>
          </a:p>
          <a:p>
            <a:r>
              <a:rPr lang="en-US" sz="1800">
                <a:sym typeface="Wingdings" panose="05000000000000000000" pitchFamily="2" charset="2"/>
              </a:rPr>
              <a:t>Dechezlepretre et al. study a reform of R&amp;D tax incentives in the UK</a:t>
            </a:r>
          </a:p>
          <a:p>
            <a:pPr lvl="1"/>
            <a:r>
              <a:rPr lang="en-US" sz="1800">
                <a:sym typeface="Wingdings" panose="05000000000000000000" pitchFamily="2" charset="2"/>
              </a:rPr>
              <a:t>SMEs: R&amp;D costs deductible at 150% (rather than the 100% applying to other costs), refundable to loss-making firms</a:t>
            </a:r>
          </a:p>
          <a:p>
            <a:pPr lvl="1"/>
            <a:r>
              <a:rPr lang="en-US" sz="1800">
                <a:sym typeface="Wingdings" panose="05000000000000000000" pitchFamily="2" charset="2"/>
              </a:rPr>
              <a:t>Large firms: R&amp;D costs durectible at 125%, no refund to loss-making firms</a:t>
            </a:r>
          </a:p>
          <a:p>
            <a:pPr lvl="1"/>
            <a:r>
              <a:rPr lang="en-US" sz="1800">
                <a:sym typeface="Wingdings" panose="05000000000000000000" pitchFamily="2" charset="2"/>
              </a:rPr>
              <a:t>A change in the SME definition meant that more firms became eligible for the SME benefits</a:t>
            </a:r>
          </a:p>
          <a:p>
            <a:pPr lvl="1"/>
            <a:r>
              <a:rPr lang="en-US" sz="1800">
                <a:sym typeface="Wingdings" panose="05000000000000000000" pitchFamily="2" charset="2"/>
              </a:rPr>
              <a:t>The definition only applying to the R&amp;D tax incentive</a:t>
            </a:r>
          </a:p>
          <a:p>
            <a:r>
              <a:rPr lang="en-US" sz="1800">
                <a:sym typeface="Wingdings" panose="05000000000000000000" pitchFamily="2" charset="2"/>
              </a:rPr>
              <a:t>They apply a regression discontinuity design around the new assets threshold for SMEs of EUR 86 million</a:t>
            </a:r>
            <a:endParaRPr lang="cs-CZ" sz="1800" dirty="0">
              <a:sym typeface="Wingdings" panose="05000000000000000000" pitchFamily="2" charset="2"/>
            </a:endParaRPr>
          </a:p>
        </p:txBody>
      </p:sp>
    </p:spTree>
    <p:extLst>
      <p:ext uri="{BB962C8B-B14F-4D97-AF65-F5344CB8AC3E}">
        <p14:creationId xmlns:p14="http://schemas.microsoft.com/office/powerpoint/2010/main" val="33314540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r>
              <a:rPr lang="cs-CZ" dirty="0"/>
              <a:t> and </a:t>
            </a:r>
            <a:r>
              <a:rPr lang="cs-CZ"/>
              <a:t>public policy</a:t>
            </a:r>
          </a:p>
          <a:p>
            <a:r>
              <a:rPr lang="cs-CZ" sz="3200" i="1"/>
              <a:t>Dechezlepretre et al. (AEJ:EP 2023)</a:t>
            </a:r>
            <a:endParaRPr lang="cs-CZ" sz="3200" i="1" dirty="0"/>
          </a:p>
        </p:txBody>
      </p:sp>
      <p:pic>
        <p:nvPicPr>
          <p:cNvPr id="2" name="Picture 1">
            <a:extLst>
              <a:ext uri="{FF2B5EF4-FFF2-40B4-BE49-F238E27FC236}">
                <a16:creationId xmlns:a16="http://schemas.microsoft.com/office/drawing/2014/main" id="{BCB8456B-358D-4982-9215-22C362112201}"/>
              </a:ext>
            </a:extLst>
          </p:cNvPr>
          <p:cNvPicPr>
            <a:picLocks noChangeAspect="1"/>
          </p:cNvPicPr>
          <p:nvPr/>
        </p:nvPicPr>
        <p:blipFill>
          <a:blip r:embed="rId3"/>
          <a:stretch>
            <a:fillRect/>
          </a:stretch>
        </p:blipFill>
        <p:spPr>
          <a:xfrm>
            <a:off x="1933446" y="1338777"/>
            <a:ext cx="8143875" cy="3686175"/>
          </a:xfrm>
          <a:prstGeom prst="rect">
            <a:avLst/>
          </a:prstGeom>
        </p:spPr>
      </p:pic>
      <p:sp>
        <p:nvSpPr>
          <p:cNvPr id="7" name="Content Placeholder 2">
            <a:extLst>
              <a:ext uri="{FF2B5EF4-FFF2-40B4-BE49-F238E27FC236}">
                <a16:creationId xmlns:a16="http://schemas.microsoft.com/office/drawing/2014/main" id="{356ADE1A-101F-4A94-BEC1-FA2E7CE455D6}"/>
              </a:ext>
            </a:extLst>
          </p:cNvPr>
          <p:cNvSpPr>
            <a:spLocks noGrp="1"/>
          </p:cNvSpPr>
          <p:nvPr>
            <p:ph idx="1"/>
          </p:nvPr>
        </p:nvSpPr>
        <p:spPr>
          <a:xfrm>
            <a:off x="838199" y="5198076"/>
            <a:ext cx="10892051" cy="1511109"/>
          </a:xfrm>
        </p:spPr>
        <p:txBody>
          <a:bodyPr>
            <a:noAutofit/>
          </a:bodyPr>
          <a:lstStyle/>
          <a:p>
            <a:r>
              <a:rPr lang="en-US" sz="1800">
                <a:sym typeface="Wingdings" panose="05000000000000000000" pitchFamily="2" charset="2"/>
              </a:rPr>
              <a:t>They estimate positive effects on</a:t>
            </a:r>
          </a:p>
          <a:p>
            <a:pPr lvl="1"/>
            <a:r>
              <a:rPr lang="en-US" sz="1800">
                <a:sym typeface="Wingdings" panose="05000000000000000000" pitchFamily="2" charset="2"/>
              </a:rPr>
              <a:t>R&amp;D expenditure</a:t>
            </a:r>
          </a:p>
          <a:p>
            <a:pPr lvl="1"/>
            <a:r>
              <a:rPr lang="en-US" sz="1800">
                <a:sym typeface="Wingdings" panose="05000000000000000000" pitchFamily="2" charset="2"/>
              </a:rPr>
              <a:t>Own patenting (important, because R&amp;D expenditure alone is subject to “relabeling”</a:t>
            </a:r>
          </a:p>
          <a:p>
            <a:pPr lvl="1"/>
            <a:r>
              <a:rPr lang="en-US" sz="1800">
                <a:sym typeface="Wingdings" panose="05000000000000000000" pitchFamily="2" charset="2"/>
              </a:rPr>
              <a:t>Innovation of technologically close firms (spillovers)</a:t>
            </a:r>
          </a:p>
          <a:p>
            <a:endParaRPr lang="en-US" sz="1800">
              <a:sym typeface="Wingdings" panose="05000000000000000000" pitchFamily="2" charset="2"/>
            </a:endParaRPr>
          </a:p>
          <a:p>
            <a:endParaRPr lang="cs-CZ" sz="1800" dirty="0">
              <a:sym typeface="Wingdings" panose="05000000000000000000" pitchFamily="2" charset="2"/>
            </a:endParaRPr>
          </a:p>
        </p:txBody>
      </p:sp>
    </p:spTree>
    <p:extLst>
      <p:ext uri="{BB962C8B-B14F-4D97-AF65-F5344CB8AC3E}">
        <p14:creationId xmlns:p14="http://schemas.microsoft.com/office/powerpoint/2010/main" val="13621911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r>
              <a:rPr lang="cs-CZ" dirty="0"/>
              <a:t> and </a:t>
            </a:r>
            <a:r>
              <a:rPr lang="cs-CZ"/>
              <a:t>public policy</a:t>
            </a:r>
          </a:p>
          <a:p>
            <a:r>
              <a:rPr lang="cs-CZ" sz="3200" i="1"/>
              <a:t>Bajgar and Srholec (under review)</a:t>
            </a:r>
            <a:endParaRPr lang="cs-CZ" sz="3200" i="1" dirty="0"/>
          </a:p>
        </p:txBody>
      </p:sp>
      <p:sp>
        <p:nvSpPr>
          <p:cNvPr id="5" name="Content Placeholder 2">
            <a:extLst>
              <a:ext uri="{FF2B5EF4-FFF2-40B4-BE49-F238E27FC236}">
                <a16:creationId xmlns:a16="http://schemas.microsoft.com/office/drawing/2014/main" id="{271CC867-800C-4138-947F-D5B8581517A9}"/>
              </a:ext>
            </a:extLst>
          </p:cNvPr>
          <p:cNvSpPr>
            <a:spLocks noGrp="1"/>
          </p:cNvSpPr>
          <p:nvPr>
            <p:ph idx="1"/>
          </p:nvPr>
        </p:nvSpPr>
        <p:spPr>
          <a:xfrm>
            <a:off x="838199" y="1705232"/>
            <a:ext cx="11065477" cy="5003953"/>
          </a:xfrm>
        </p:spPr>
        <p:txBody>
          <a:bodyPr>
            <a:noAutofit/>
          </a:bodyPr>
          <a:lstStyle/>
          <a:p>
            <a:r>
              <a:rPr lang="en-US" sz="1800">
                <a:sym typeface="Wingdings" panose="05000000000000000000" pitchFamily="2" charset="2"/>
              </a:rPr>
              <a:t>Similarly to R&amp;D tax incentives, the effects of government direct subsidies for R&amp;D (R&amp;D grants) on private R&amp;D expenditure is ambiguous:</a:t>
            </a:r>
          </a:p>
          <a:p>
            <a:pPr lvl="1"/>
            <a:r>
              <a:rPr lang="en-US" sz="1800">
                <a:sym typeface="Wingdings" panose="05000000000000000000" pitchFamily="2" charset="2"/>
              </a:rPr>
              <a:t>Crowding-out hypothesis: Subsidies crowd out private R&amp;D spending – if the subsidies projects had taken place even without the subsidies</a:t>
            </a:r>
          </a:p>
          <a:p>
            <a:pPr lvl="1"/>
            <a:r>
              <a:rPr lang="en-US" sz="1800">
                <a:sym typeface="Wingdings" panose="05000000000000000000" pitchFamily="2" charset="2"/>
              </a:rPr>
              <a:t>Crowding-in hypothesis: Subsidies crowd in private funds – if the subsidized projects had not taken place without the subsidies and are co-financed from private sources</a:t>
            </a:r>
          </a:p>
          <a:p>
            <a:r>
              <a:rPr lang="en-US" sz="1800">
                <a:sym typeface="Wingdings" panose="05000000000000000000" pitchFamily="2" charset="2"/>
              </a:rPr>
              <a:t>We estimate the effects of the first flagship scheme of the Technology Agency of the Czech Republic (TACR) - ALFA</a:t>
            </a:r>
          </a:p>
          <a:p>
            <a:r>
              <a:rPr lang="en-US" sz="1800">
                <a:sym typeface="Wingdings" panose="05000000000000000000" pitchFamily="2" charset="2"/>
              </a:rPr>
              <a:t>Here the challenge is that it is not random:</a:t>
            </a:r>
          </a:p>
          <a:p>
            <a:pPr marL="914400" lvl="1" indent="-457200">
              <a:buFont typeface="+mj-lt"/>
              <a:buAutoNum type="arabicPeriod"/>
            </a:pPr>
            <a:r>
              <a:rPr lang="en-US" sz="1800">
                <a:sym typeface="Wingdings" panose="05000000000000000000" pitchFamily="2" charset="2"/>
              </a:rPr>
              <a:t>Who applies for a subsidy</a:t>
            </a:r>
          </a:p>
          <a:p>
            <a:pPr marL="914400" lvl="1" indent="-457200">
              <a:buFont typeface="+mj-lt"/>
              <a:buAutoNum type="arabicPeriod"/>
            </a:pPr>
            <a:r>
              <a:rPr lang="en-US" sz="1800">
                <a:sym typeface="Wingdings" panose="05000000000000000000" pitchFamily="2" charset="2"/>
              </a:rPr>
              <a:t>Whose project is selected (among those who applied)</a:t>
            </a:r>
          </a:p>
          <a:p>
            <a:r>
              <a:rPr lang="en-US" sz="1800">
                <a:sym typeface="Wingdings" panose="05000000000000000000" pitchFamily="2" charset="2"/>
              </a:rPr>
              <a:t>We also apply a regression discontinuity design, this time comparing firms whose projects ended up just below and just above the threshold score for receiving support</a:t>
            </a:r>
          </a:p>
          <a:p>
            <a:r>
              <a:rPr lang="en-US" sz="1800">
                <a:sym typeface="Wingdings" panose="05000000000000000000" pitchFamily="2" charset="2"/>
              </a:rPr>
              <a:t>We find </a:t>
            </a:r>
            <a:endParaRPr lang="en-US" sz="1800" dirty="0">
              <a:sym typeface="Wingdings" panose="05000000000000000000" pitchFamily="2" charset="2"/>
            </a:endParaRPr>
          </a:p>
        </p:txBody>
      </p:sp>
    </p:spTree>
    <p:extLst>
      <p:ext uri="{BB962C8B-B14F-4D97-AF65-F5344CB8AC3E}">
        <p14:creationId xmlns:p14="http://schemas.microsoft.com/office/powerpoint/2010/main" val="3792035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R&amp;D </a:t>
            </a:r>
            <a:r>
              <a:rPr lang="cs-CZ" dirty="0" err="1"/>
              <a:t>spillovers</a:t>
            </a:r>
            <a:r>
              <a:rPr lang="cs-CZ" dirty="0"/>
              <a:t> and </a:t>
            </a:r>
            <a:r>
              <a:rPr lang="cs-CZ"/>
              <a:t>public policy</a:t>
            </a:r>
          </a:p>
          <a:p>
            <a:r>
              <a:rPr lang="cs-CZ" sz="3200" i="1"/>
              <a:t>Bajgar and Srholec (under review)</a:t>
            </a:r>
            <a:endParaRPr lang="cs-CZ" sz="3200" i="1" dirty="0"/>
          </a:p>
        </p:txBody>
      </p:sp>
      <p:pic>
        <p:nvPicPr>
          <p:cNvPr id="3" name="Picture 2">
            <a:extLst>
              <a:ext uri="{FF2B5EF4-FFF2-40B4-BE49-F238E27FC236}">
                <a16:creationId xmlns:a16="http://schemas.microsoft.com/office/drawing/2014/main" id="{C068905E-8C2C-4A3C-8211-5898733B7DDD}"/>
              </a:ext>
            </a:extLst>
          </p:cNvPr>
          <p:cNvPicPr>
            <a:picLocks noChangeAspect="1"/>
          </p:cNvPicPr>
          <p:nvPr/>
        </p:nvPicPr>
        <p:blipFill>
          <a:blip r:embed="rId3"/>
          <a:stretch>
            <a:fillRect/>
          </a:stretch>
        </p:blipFill>
        <p:spPr>
          <a:xfrm>
            <a:off x="3099692" y="1276457"/>
            <a:ext cx="5253476" cy="3743942"/>
          </a:xfrm>
          <a:prstGeom prst="rect">
            <a:avLst/>
          </a:prstGeom>
        </p:spPr>
      </p:pic>
      <p:sp>
        <p:nvSpPr>
          <p:cNvPr id="5" name="Content Placeholder 2">
            <a:extLst>
              <a:ext uri="{FF2B5EF4-FFF2-40B4-BE49-F238E27FC236}">
                <a16:creationId xmlns:a16="http://schemas.microsoft.com/office/drawing/2014/main" id="{F386FE5B-9D99-47D1-8A58-86213DF67E5C}"/>
              </a:ext>
            </a:extLst>
          </p:cNvPr>
          <p:cNvSpPr>
            <a:spLocks noGrp="1"/>
          </p:cNvSpPr>
          <p:nvPr>
            <p:ph idx="1"/>
          </p:nvPr>
        </p:nvSpPr>
        <p:spPr>
          <a:xfrm>
            <a:off x="838200" y="5090984"/>
            <a:ext cx="10892051" cy="1511109"/>
          </a:xfrm>
        </p:spPr>
        <p:txBody>
          <a:bodyPr>
            <a:noAutofit/>
          </a:bodyPr>
          <a:lstStyle/>
          <a:p>
            <a:r>
              <a:rPr lang="en-US" sz="1800">
                <a:sym typeface="Wingdings" panose="05000000000000000000" pitchFamily="2" charset="2"/>
              </a:rPr>
              <a:t>For SMEs, we estimate positive effects on</a:t>
            </a:r>
          </a:p>
          <a:p>
            <a:pPr lvl="1"/>
            <a:r>
              <a:rPr lang="en-US" sz="1800">
                <a:sym typeface="Wingdings" panose="05000000000000000000" pitchFamily="2" charset="2"/>
              </a:rPr>
              <a:t>Total R&amp;D expenditure</a:t>
            </a:r>
          </a:p>
          <a:p>
            <a:pPr lvl="1"/>
            <a:r>
              <a:rPr lang="en-US" sz="1800">
                <a:sym typeface="Wingdings" panose="05000000000000000000" pitchFamily="2" charset="2"/>
              </a:rPr>
              <a:t>Private R&amp;D expenditure (evidence of crowding in)</a:t>
            </a:r>
          </a:p>
          <a:p>
            <a:pPr lvl="1"/>
            <a:r>
              <a:rPr lang="en-US" sz="1800">
                <a:sym typeface="Wingdings" panose="05000000000000000000" pitchFamily="2" charset="2"/>
              </a:rPr>
              <a:t>Patenting, employment, sales (for a subgroup of firms)</a:t>
            </a:r>
          </a:p>
          <a:p>
            <a:r>
              <a:rPr lang="en-US" sz="1800">
                <a:sym typeface="Wingdings" panose="05000000000000000000" pitchFamily="2" charset="2"/>
              </a:rPr>
              <a:t>We find no effects for large firms</a:t>
            </a:r>
          </a:p>
          <a:p>
            <a:endParaRPr lang="en-US" sz="1800">
              <a:sym typeface="Wingdings" panose="05000000000000000000" pitchFamily="2" charset="2"/>
            </a:endParaRPr>
          </a:p>
          <a:p>
            <a:endParaRPr lang="cs-CZ" sz="1800" dirty="0">
              <a:sym typeface="Wingdings" panose="05000000000000000000" pitchFamily="2" charset="2"/>
            </a:endParaRPr>
          </a:p>
        </p:txBody>
      </p:sp>
    </p:spTree>
    <p:extLst>
      <p:ext uri="{BB962C8B-B14F-4D97-AF65-F5344CB8AC3E}">
        <p14:creationId xmlns:p14="http://schemas.microsoft.com/office/powerpoint/2010/main" val="2643885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rmAutofit/>
          </a:bodyPr>
          <a:lstStyle/>
          <a:p>
            <a:pPr marL="457200" indent="-457200">
              <a:buFont typeface="+mj-lt"/>
              <a:buAutoNum type="arabicPeriod"/>
            </a:pPr>
            <a:r>
              <a:rPr lang="en-US" sz="2400">
                <a:sym typeface="Wingdings" panose="05000000000000000000" pitchFamily="2" charset="2"/>
              </a:rPr>
              <a:t>Market </a:t>
            </a:r>
            <a:r>
              <a:rPr lang="en-US" sz="2400" dirty="0">
                <a:sym typeface="Wingdings" panose="05000000000000000000" pitchFamily="2" charset="2"/>
              </a:rPr>
              <a:t>structure and incentives to innovate</a:t>
            </a:r>
            <a:endParaRPr lang="cs-CZ" sz="2400" dirty="0">
              <a:sym typeface="Wingdings" panose="05000000000000000000" pitchFamily="2" charset="2"/>
            </a:endParaRPr>
          </a:p>
          <a:p>
            <a:pPr marL="457200" indent="-457200">
              <a:buFont typeface="+mj-lt"/>
              <a:buAutoNum type="arabicPeriod"/>
            </a:pPr>
            <a:r>
              <a:rPr lang="cs-CZ" sz="2400">
                <a:sym typeface="Wingdings" panose="05000000000000000000" pitchFamily="2" charset="2"/>
              </a:rPr>
              <a:t>Threat </a:t>
            </a:r>
            <a:r>
              <a:rPr lang="cs-CZ" sz="2400" dirty="0">
                <a:sym typeface="Wingdings" panose="05000000000000000000" pitchFamily="2" charset="2"/>
              </a:rPr>
              <a:t>of </a:t>
            </a:r>
            <a:r>
              <a:rPr lang="cs-CZ" sz="2400" dirty="0" err="1">
                <a:sym typeface="Wingdings" panose="05000000000000000000" pitchFamily="2" charset="2"/>
              </a:rPr>
              <a:t>entry</a:t>
            </a:r>
            <a:r>
              <a:rPr lang="cs-CZ" sz="2400" dirty="0">
                <a:sym typeface="Wingdings" panose="05000000000000000000" pitchFamily="2" charset="2"/>
              </a:rPr>
              <a:t> and </a:t>
            </a:r>
            <a:r>
              <a:rPr lang="cs-CZ" sz="2400" dirty="0" err="1">
                <a:sym typeface="Wingdings" panose="05000000000000000000" pitchFamily="2" charset="2"/>
              </a:rPr>
              <a:t>incentives</a:t>
            </a:r>
            <a:r>
              <a:rPr lang="cs-CZ" sz="2400" dirty="0">
                <a:sym typeface="Wingdings" panose="05000000000000000000" pitchFamily="2" charset="2"/>
              </a:rPr>
              <a:t> to </a:t>
            </a:r>
            <a:r>
              <a:rPr lang="cs-CZ" sz="2400" dirty="0" err="1">
                <a:sym typeface="Wingdings" panose="05000000000000000000" pitchFamily="2" charset="2"/>
              </a:rPr>
              <a:t>innovate</a:t>
            </a:r>
            <a:endParaRPr lang="cs-CZ" sz="2400" dirty="0">
              <a:sym typeface="Wingdings" panose="05000000000000000000" pitchFamily="2" charset="2"/>
            </a:endParaRPr>
          </a:p>
          <a:p>
            <a:pPr marL="457200" indent="-457200">
              <a:buFont typeface="+mj-lt"/>
              <a:buAutoNum type="arabicPeriod"/>
            </a:pPr>
            <a:r>
              <a:rPr lang="en-US" sz="2400" dirty="0">
                <a:sym typeface="Wingdings" panose="05000000000000000000" pitchFamily="2" charset="2"/>
              </a:rPr>
              <a:t>Spillovers from R&amp;D</a:t>
            </a:r>
            <a:endParaRPr lang="cs-CZ" sz="2400" dirty="0">
              <a:sym typeface="Wingdings" panose="05000000000000000000" pitchFamily="2" charset="2"/>
            </a:endParaRPr>
          </a:p>
          <a:p>
            <a:pPr marL="457200" indent="-457200">
              <a:buFont typeface="+mj-lt"/>
              <a:buAutoNum type="arabicPeriod"/>
            </a:pPr>
            <a:r>
              <a:rPr lang="cs-CZ" sz="2400" dirty="0">
                <a:sym typeface="Wingdings" panose="05000000000000000000" pitchFamily="2" charset="2"/>
              </a:rPr>
              <a:t>Public </a:t>
            </a:r>
            <a:r>
              <a:rPr lang="cs-CZ" sz="2400" dirty="0" err="1">
                <a:sym typeface="Wingdings" panose="05000000000000000000" pitchFamily="2" charset="2"/>
              </a:rPr>
              <a:t>policy</a:t>
            </a:r>
            <a:r>
              <a:rPr lang="cs-CZ" sz="2400" dirty="0">
                <a:sym typeface="Wingdings" panose="05000000000000000000" pitchFamily="2" charset="2"/>
              </a:rPr>
              <a:t> </a:t>
            </a:r>
            <a:r>
              <a:rPr lang="cs-CZ" sz="2400" dirty="0" err="1">
                <a:sym typeface="Wingdings" panose="05000000000000000000" pitchFamily="2" charset="2"/>
              </a:rPr>
              <a:t>towards</a:t>
            </a:r>
            <a:r>
              <a:rPr lang="cs-CZ" sz="2400" dirty="0">
                <a:sym typeface="Wingdings" panose="05000000000000000000" pitchFamily="2" charset="2"/>
              </a:rPr>
              <a:t> R&amp;D</a:t>
            </a:r>
            <a:endParaRPr lang="en-US" sz="2400" dirty="0">
              <a:sym typeface="Wingdings" panose="05000000000000000000" pitchFamily="2" charset="2"/>
            </a:endParaRPr>
          </a:p>
          <a:p>
            <a:pPr marL="457200" indent="-457200">
              <a:buFont typeface="+mj-lt"/>
              <a:buAutoNum type="arabicPeriod"/>
            </a:pPr>
            <a:r>
              <a:rPr lang="cs-CZ" sz="2400" b="1" dirty="0" err="1">
                <a:solidFill>
                  <a:schemeClr val="accent1"/>
                </a:solidFill>
                <a:sym typeface="Wingdings" panose="05000000000000000000" pitchFamily="2" charset="2"/>
              </a:rPr>
              <a:t>Intellectual</a:t>
            </a:r>
            <a:r>
              <a:rPr lang="cs-CZ" sz="2400" b="1" dirty="0">
                <a:solidFill>
                  <a:schemeClr val="accent1"/>
                </a:solidFill>
                <a:sym typeface="Wingdings" panose="05000000000000000000" pitchFamily="2" charset="2"/>
              </a:rPr>
              <a:t> </a:t>
            </a:r>
            <a:r>
              <a:rPr lang="cs-CZ" sz="2400" b="1" dirty="0" err="1">
                <a:solidFill>
                  <a:schemeClr val="accent1"/>
                </a:solidFill>
                <a:sym typeface="Wingdings" panose="05000000000000000000" pitchFamily="2" charset="2"/>
              </a:rPr>
              <a:t>property</a:t>
            </a:r>
            <a:r>
              <a:rPr lang="cs-CZ" sz="2400" b="1" dirty="0">
                <a:solidFill>
                  <a:schemeClr val="accent1"/>
                </a:solidFill>
                <a:sym typeface="Wingdings" panose="05000000000000000000" pitchFamily="2" charset="2"/>
              </a:rPr>
              <a:t> </a:t>
            </a:r>
            <a:r>
              <a:rPr lang="cs-CZ" sz="2400" b="1" dirty="0" err="1">
                <a:solidFill>
                  <a:schemeClr val="accent1"/>
                </a:solidFill>
                <a:sym typeface="Wingdings" panose="05000000000000000000" pitchFamily="2" charset="2"/>
              </a:rPr>
              <a:t>protection</a:t>
            </a:r>
            <a:endParaRPr lang="en-US" sz="2400" b="1" dirty="0">
              <a:solidFill>
                <a:schemeClr val="accent1"/>
              </a:solidFill>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Topic outline</a:t>
            </a:r>
            <a:endParaRPr lang="cs-CZ" dirty="0"/>
          </a:p>
        </p:txBody>
      </p:sp>
    </p:spTree>
    <p:extLst>
      <p:ext uri="{BB962C8B-B14F-4D97-AF65-F5344CB8AC3E}">
        <p14:creationId xmlns:p14="http://schemas.microsoft.com/office/powerpoint/2010/main" val="21302842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253900" y="2237789"/>
            <a:ext cx="10892051" cy="4479102"/>
          </a:xfrm>
        </p:spPr>
        <p:txBody>
          <a:bodyPr>
            <a:noAutofit/>
          </a:bodyPr>
          <a:lstStyle/>
          <a:p>
            <a:endParaRPr lang="cs-CZ" sz="2000" dirty="0">
              <a:ea typeface="Cambria Math" panose="02040503050406030204" pitchFamily="18" charset="0"/>
            </a:endParaRPr>
          </a:p>
          <a:p>
            <a:endParaRPr lang="cs-CZ" sz="2000" dirty="0">
              <a:ea typeface="Cambria Math" panose="02040503050406030204" pitchFamily="18" charset="0"/>
            </a:endParaRPr>
          </a:p>
          <a:p>
            <a:endParaRPr lang="cs-CZ" sz="2000" dirty="0">
              <a:ea typeface="Cambria Math" panose="02040503050406030204" pitchFamily="18" charset="0"/>
            </a:endParaRPr>
          </a:p>
          <a:p>
            <a:pPr lvl="1"/>
            <a:endParaRPr lang="cs-CZ" sz="2000" b="1" dirty="0">
              <a:sym typeface="Wingdings" panose="05000000000000000000" pitchFamily="2" charset="2"/>
            </a:endParaRPr>
          </a:p>
          <a:p>
            <a:pPr lvl="1"/>
            <a:r>
              <a:rPr lang="cs-CZ" sz="2000" b="1" dirty="0">
                <a:sym typeface="Wingdings" panose="05000000000000000000" pitchFamily="2" charset="2"/>
              </a:rPr>
              <a:t>Patent</a:t>
            </a:r>
            <a:r>
              <a:rPr lang="cs-CZ" sz="2000" dirty="0">
                <a:sym typeface="Wingdings" panose="05000000000000000000" pitchFamily="2" charset="2"/>
              </a:rPr>
              <a:t> = </a:t>
            </a:r>
            <a:r>
              <a:rPr lang="cs-CZ" sz="2000" b="1" dirty="0">
                <a:sym typeface="Wingdings" panose="05000000000000000000" pitchFamily="2" charset="2"/>
              </a:rPr>
              <a:t>?</a:t>
            </a:r>
          </a:p>
          <a:p>
            <a:pPr lvl="1"/>
            <a:endParaRPr lang="cs-CZ" sz="2000" b="1" dirty="0">
              <a:sym typeface="Wingdings" panose="05000000000000000000" pitchFamily="2" charset="2"/>
            </a:endParaRPr>
          </a:p>
          <a:p>
            <a:pPr lvl="1"/>
            <a:r>
              <a:rPr lang="cs-CZ" sz="2000" b="1" dirty="0">
                <a:sym typeface="Wingdings" panose="05000000000000000000" pitchFamily="2" charset="2"/>
              </a:rPr>
              <a:t>Trademark</a:t>
            </a:r>
            <a:r>
              <a:rPr lang="cs-CZ" sz="2000" dirty="0">
                <a:sym typeface="Wingdings" panose="05000000000000000000" pitchFamily="2" charset="2"/>
              </a:rPr>
              <a:t> = </a:t>
            </a:r>
            <a:r>
              <a:rPr lang="cs-CZ" sz="2000" b="1" dirty="0">
                <a:sym typeface="Wingdings" panose="05000000000000000000" pitchFamily="2" charset="2"/>
              </a:rPr>
              <a:t>?</a:t>
            </a:r>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r>
              <a:rPr lang="cs-CZ" sz="2000" b="1" dirty="0" err="1">
                <a:sym typeface="Wingdings" panose="05000000000000000000" pitchFamily="2" charset="2"/>
              </a:rPr>
              <a:t>Trade</a:t>
            </a:r>
            <a:r>
              <a:rPr lang="cs-CZ" sz="2000" b="1" dirty="0">
                <a:sym typeface="Wingdings" panose="05000000000000000000" pitchFamily="2" charset="2"/>
              </a:rPr>
              <a:t> </a:t>
            </a:r>
            <a:r>
              <a:rPr lang="cs-CZ" sz="2000" b="1" dirty="0" err="1">
                <a:sym typeface="Wingdings" panose="05000000000000000000" pitchFamily="2" charset="2"/>
              </a:rPr>
              <a:t>secret</a:t>
            </a:r>
            <a:r>
              <a:rPr lang="cs-CZ" sz="2000" dirty="0">
                <a:sym typeface="Wingdings" panose="05000000000000000000" pitchFamily="2" charset="2"/>
              </a:rPr>
              <a:t> = </a:t>
            </a:r>
            <a:r>
              <a:rPr lang="cs-CZ" sz="2000" b="1" dirty="0">
                <a:sym typeface="Wingdings" panose="05000000000000000000" pitchFamily="2" charset="2"/>
              </a:rPr>
              <a:t>?</a:t>
            </a:r>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b="1" dirty="0">
              <a:sym typeface="Wingdings" panose="05000000000000000000" pitchFamily="2" charset="2"/>
            </a:endParaRPr>
          </a:p>
          <a:p>
            <a:pPr lvl="1"/>
            <a:r>
              <a:rPr lang="cs-CZ" sz="2000" b="1" dirty="0">
                <a:sym typeface="Wingdings" panose="05000000000000000000" pitchFamily="2" charset="2"/>
              </a:rPr>
              <a:t>Copyright</a:t>
            </a:r>
            <a:r>
              <a:rPr lang="cs-CZ" sz="2000" dirty="0">
                <a:sym typeface="Wingdings" panose="05000000000000000000" pitchFamily="2" charset="2"/>
              </a:rPr>
              <a:t>  = </a:t>
            </a:r>
            <a:r>
              <a:rPr lang="cs-CZ" sz="2000" b="1" dirty="0">
                <a:sym typeface="Wingdings" panose="05000000000000000000" pitchFamily="2" charset="2"/>
              </a:rPr>
              <a:t>?</a:t>
            </a:r>
            <a:endParaRPr lang="cs-CZ"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Types</a:t>
            </a:r>
            <a:r>
              <a:rPr lang="cs-CZ" dirty="0"/>
              <a:t> </a:t>
            </a:r>
            <a:r>
              <a:rPr lang="cs-CZ" dirty="0" err="1"/>
              <a:t>of</a:t>
            </a:r>
            <a:r>
              <a:rPr lang="cs-CZ" dirty="0"/>
              <a:t> IP</a:t>
            </a:r>
          </a:p>
        </p:txBody>
      </p:sp>
    </p:spTree>
    <p:extLst>
      <p:ext uri="{BB962C8B-B14F-4D97-AF65-F5344CB8AC3E}">
        <p14:creationId xmlns:p14="http://schemas.microsoft.com/office/powerpoint/2010/main" val="30083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Coca-Cola - Kryteo.cz">
            <a:extLst>
              <a:ext uri="{FF2B5EF4-FFF2-40B4-BE49-F238E27FC236}">
                <a16:creationId xmlns:a16="http://schemas.microsoft.com/office/drawing/2014/main" id="{EAF40478-D05F-4E99-B78A-F58F2708C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021" y="4096367"/>
            <a:ext cx="1556951" cy="87252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252639" y="2237789"/>
            <a:ext cx="10892051" cy="4479102"/>
          </a:xfrm>
        </p:spPr>
        <p:txBody>
          <a:bodyPr>
            <a:noAutofit/>
          </a:bodyPr>
          <a:lstStyle/>
          <a:p>
            <a:endParaRPr lang="cs-CZ" sz="2000" dirty="0">
              <a:ea typeface="Cambria Math" panose="02040503050406030204" pitchFamily="18" charset="0"/>
            </a:endParaRPr>
          </a:p>
          <a:p>
            <a:endParaRPr lang="cs-CZ" sz="2000" dirty="0">
              <a:ea typeface="Cambria Math" panose="02040503050406030204" pitchFamily="18" charset="0"/>
            </a:endParaRPr>
          </a:p>
          <a:p>
            <a:endParaRPr lang="cs-CZ" sz="2000" dirty="0">
              <a:ea typeface="Cambria Math" panose="02040503050406030204" pitchFamily="18" charset="0"/>
            </a:endParaRPr>
          </a:p>
          <a:p>
            <a:pPr lvl="1"/>
            <a:endParaRPr lang="cs-CZ" sz="2000" b="1" dirty="0">
              <a:sym typeface="Wingdings" panose="05000000000000000000" pitchFamily="2" charset="2"/>
            </a:endParaRPr>
          </a:p>
          <a:p>
            <a:pPr lvl="1"/>
            <a:r>
              <a:rPr lang="cs-CZ" sz="2000" b="1" dirty="0">
                <a:sym typeface="Wingdings" panose="05000000000000000000" pitchFamily="2" charset="2"/>
              </a:rPr>
              <a:t>Patent</a:t>
            </a:r>
            <a:r>
              <a:rPr lang="cs-CZ" sz="2000" dirty="0">
                <a:sym typeface="Wingdings" panose="05000000000000000000" pitchFamily="2" charset="2"/>
              </a:rPr>
              <a:t> </a:t>
            </a:r>
            <a:r>
              <a:rPr lang="cs-CZ" sz="2000" dirty="0" err="1">
                <a:sym typeface="Wingdings" panose="05000000000000000000" pitchFamily="2" charset="2"/>
              </a:rPr>
              <a:t>protects</a:t>
            </a:r>
            <a:r>
              <a:rPr lang="cs-CZ" sz="2000" dirty="0">
                <a:sym typeface="Wingdings" panose="05000000000000000000" pitchFamily="2" charset="2"/>
              </a:rPr>
              <a:t> </a:t>
            </a:r>
            <a:r>
              <a:rPr lang="cs-CZ" sz="2000" dirty="0" err="1">
                <a:sym typeface="Wingdings" panose="05000000000000000000" pitchFamily="2" charset="2"/>
              </a:rPr>
              <a:t>an</a:t>
            </a:r>
            <a:r>
              <a:rPr lang="cs-CZ" sz="2000" dirty="0">
                <a:sym typeface="Wingdings" panose="05000000000000000000" pitchFamily="2" charset="2"/>
              </a:rPr>
              <a:t> </a:t>
            </a:r>
            <a:r>
              <a:rPr lang="cs-CZ" sz="2000" dirty="0" err="1">
                <a:sym typeface="Wingdings" panose="05000000000000000000" pitchFamily="2" charset="2"/>
              </a:rPr>
              <a:t>invention</a:t>
            </a:r>
            <a:r>
              <a:rPr lang="cs-CZ" sz="2000" dirty="0">
                <a:sym typeface="Wingdings" panose="05000000000000000000" pitchFamily="2" charset="2"/>
              </a:rPr>
              <a:t> (</a:t>
            </a:r>
            <a:r>
              <a:rPr lang="cs-CZ" sz="2000" dirty="0" err="1">
                <a:sym typeface="Wingdings" panose="05000000000000000000" pitchFamily="2" charset="2"/>
              </a:rPr>
              <a:t>require</a:t>
            </a:r>
            <a:r>
              <a:rPr lang="cs-CZ" sz="2000" dirty="0">
                <a:sym typeface="Wingdings" panose="05000000000000000000" pitchFamily="2" charset="2"/>
              </a:rPr>
              <a:t> public </a:t>
            </a:r>
            <a:r>
              <a:rPr lang="cs-CZ" sz="2000" dirty="0" err="1">
                <a:sym typeface="Wingdings" panose="05000000000000000000" pitchFamily="2" charset="2"/>
              </a:rPr>
              <a:t>disclosure</a:t>
            </a:r>
            <a:r>
              <a:rPr lang="cs-CZ" sz="2000" dirty="0">
                <a:sym typeface="Wingdings" panose="05000000000000000000" pitchFamily="2" charset="2"/>
              </a:rPr>
              <a:t> of the </a:t>
            </a:r>
            <a:r>
              <a:rPr lang="cs-CZ" sz="2000" dirty="0" err="1">
                <a:sym typeface="Wingdings" panose="05000000000000000000" pitchFamily="2" charset="2"/>
              </a:rPr>
              <a:t>invention</a:t>
            </a:r>
            <a:r>
              <a:rPr lang="cs-CZ" sz="2000" dirty="0">
                <a:sym typeface="Wingdings" panose="05000000000000000000" pitchFamily="2" charset="2"/>
              </a:rPr>
              <a:t>)</a:t>
            </a:r>
          </a:p>
          <a:p>
            <a:pPr lvl="1"/>
            <a:endParaRPr lang="cs-CZ" sz="2000" b="1" dirty="0">
              <a:sym typeface="Wingdings" panose="05000000000000000000" pitchFamily="2" charset="2"/>
            </a:endParaRPr>
          </a:p>
          <a:p>
            <a:pPr lvl="1"/>
            <a:r>
              <a:rPr lang="cs-CZ" sz="2000" b="1" dirty="0">
                <a:sym typeface="Wingdings" panose="05000000000000000000" pitchFamily="2" charset="2"/>
              </a:rPr>
              <a:t>Trademark</a:t>
            </a:r>
            <a:r>
              <a:rPr lang="cs-CZ" sz="2000" dirty="0">
                <a:sym typeface="Wingdings" panose="05000000000000000000" pitchFamily="2" charset="2"/>
              </a:rPr>
              <a:t> </a:t>
            </a:r>
            <a:r>
              <a:rPr lang="cs-CZ" sz="2000" dirty="0" err="1">
                <a:sym typeface="Wingdings" panose="05000000000000000000" pitchFamily="2" charset="2"/>
              </a:rPr>
              <a:t>protects</a:t>
            </a:r>
            <a:r>
              <a:rPr lang="cs-CZ" sz="2000" dirty="0">
                <a:sym typeface="Wingdings" panose="05000000000000000000" pitchFamily="2" charset="2"/>
              </a:rPr>
              <a:t> </a:t>
            </a:r>
            <a:r>
              <a:rPr lang="cs-CZ" sz="2000" dirty="0" err="1">
                <a:sym typeface="Wingdings" panose="05000000000000000000" pitchFamily="2" charset="2"/>
              </a:rPr>
              <a:t>words</a:t>
            </a:r>
            <a:r>
              <a:rPr lang="cs-CZ" sz="2000" dirty="0">
                <a:sym typeface="Wingdings" panose="05000000000000000000" pitchFamily="2" charset="2"/>
              </a:rPr>
              <a:t>/</a:t>
            </a:r>
            <a:r>
              <a:rPr lang="cs-CZ" sz="2000" dirty="0" err="1">
                <a:sym typeface="Wingdings" panose="05000000000000000000" pitchFamily="2" charset="2"/>
              </a:rPr>
              <a:t>images</a:t>
            </a:r>
            <a:r>
              <a:rPr lang="cs-CZ" sz="2000" dirty="0">
                <a:sym typeface="Wingdings" panose="05000000000000000000" pitchFamily="2" charset="2"/>
              </a:rPr>
              <a:t> (</a:t>
            </a:r>
            <a:r>
              <a:rPr lang="cs-CZ" sz="2000" dirty="0" err="1">
                <a:sym typeface="Wingdings" panose="05000000000000000000" pitchFamily="2" charset="2"/>
              </a:rPr>
              <a:t>brand</a:t>
            </a:r>
            <a:r>
              <a:rPr lang="cs-CZ" sz="2000" dirty="0">
                <a:sym typeface="Wingdings" panose="05000000000000000000" pitchFamily="2" charset="2"/>
              </a:rPr>
              <a:t> </a:t>
            </a:r>
            <a:r>
              <a:rPr lang="cs-CZ" sz="2000" dirty="0" err="1">
                <a:sym typeface="Wingdings" panose="05000000000000000000" pitchFamily="2" charset="2"/>
              </a:rPr>
              <a:t>names</a:t>
            </a:r>
            <a:r>
              <a:rPr lang="cs-CZ" sz="2000" dirty="0">
                <a:sym typeface="Wingdings" panose="05000000000000000000" pitchFamily="2" charset="2"/>
              </a:rPr>
              <a:t>, logos...)</a:t>
            </a: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r>
              <a:rPr lang="cs-CZ" sz="2000" b="1" dirty="0" err="1">
                <a:sym typeface="Wingdings" panose="05000000000000000000" pitchFamily="2" charset="2"/>
              </a:rPr>
              <a:t>Trade</a:t>
            </a:r>
            <a:r>
              <a:rPr lang="cs-CZ" sz="2000" b="1" dirty="0">
                <a:sym typeface="Wingdings" panose="05000000000000000000" pitchFamily="2" charset="2"/>
              </a:rPr>
              <a:t> </a:t>
            </a:r>
            <a:r>
              <a:rPr lang="cs-CZ" sz="2000" b="1" dirty="0" err="1">
                <a:sym typeface="Wingdings" panose="05000000000000000000" pitchFamily="2" charset="2"/>
              </a:rPr>
              <a:t>secret</a:t>
            </a:r>
            <a:r>
              <a:rPr lang="cs-CZ" sz="2000" dirty="0">
                <a:sym typeface="Wingdings" panose="05000000000000000000" pitchFamily="2" charset="2"/>
              </a:rPr>
              <a:t> </a:t>
            </a:r>
            <a:r>
              <a:rPr lang="cs-CZ" sz="2000" dirty="0" err="1">
                <a:sym typeface="Wingdings" panose="05000000000000000000" pitchFamily="2" charset="2"/>
              </a:rPr>
              <a:t>give</a:t>
            </a:r>
            <a:r>
              <a:rPr lang="cs-CZ" sz="2000" dirty="0">
                <a:sym typeface="Wingdings" panose="05000000000000000000" pitchFamily="2" charset="2"/>
              </a:rPr>
              <a:t> </a:t>
            </a:r>
            <a:r>
              <a:rPr lang="cs-CZ" sz="2000" dirty="0" err="1">
                <a:sym typeface="Wingdings" panose="05000000000000000000" pitchFamily="2" charset="2"/>
              </a:rPr>
              <a:t>protection</a:t>
            </a:r>
            <a:r>
              <a:rPr lang="cs-CZ" sz="2000" dirty="0">
                <a:sym typeface="Wingdings" panose="05000000000000000000" pitchFamily="2" charset="2"/>
              </a:rPr>
              <a:t> </a:t>
            </a:r>
            <a:r>
              <a:rPr lang="cs-CZ" sz="2000" dirty="0" err="1">
                <a:sym typeface="Wingdings" panose="05000000000000000000" pitchFamily="2" charset="2"/>
              </a:rPr>
              <a:t>against</a:t>
            </a:r>
            <a:r>
              <a:rPr lang="cs-CZ" sz="2000" dirty="0">
                <a:sym typeface="Wingdings" panose="05000000000000000000" pitchFamily="2" charset="2"/>
              </a:rPr>
              <a:t> </a:t>
            </a:r>
            <a:r>
              <a:rPr lang="cs-CZ" sz="2000" dirty="0" err="1">
                <a:sym typeface="Wingdings" panose="05000000000000000000" pitchFamily="2" charset="2"/>
              </a:rPr>
              <a:t>dislosure</a:t>
            </a:r>
            <a:r>
              <a:rPr lang="cs-CZ" sz="2000" dirty="0">
                <a:sym typeface="Wingdings" panose="05000000000000000000" pitchFamily="2" charset="2"/>
              </a:rPr>
              <a:t> </a:t>
            </a:r>
            <a:r>
              <a:rPr lang="cs-CZ" sz="2000" dirty="0" err="1">
                <a:sym typeface="Wingdings" panose="05000000000000000000" pitchFamily="2" charset="2"/>
              </a:rPr>
              <a:t>through</a:t>
            </a:r>
            <a:r>
              <a:rPr lang="cs-CZ" sz="2000" dirty="0">
                <a:sym typeface="Wingdings" panose="05000000000000000000" pitchFamily="2" charset="2"/>
              </a:rPr>
              <a:t> </a:t>
            </a:r>
            <a:r>
              <a:rPr lang="cs-CZ" sz="2000" dirty="0" err="1">
                <a:sym typeface="Wingdings" panose="05000000000000000000" pitchFamily="2" charset="2"/>
              </a:rPr>
              <a:t>improper</a:t>
            </a:r>
            <a:r>
              <a:rPr lang="cs-CZ" sz="2000" dirty="0">
                <a:sym typeface="Wingdings" panose="05000000000000000000" pitchFamily="2" charset="2"/>
              </a:rPr>
              <a:t> </a:t>
            </a:r>
            <a:r>
              <a:rPr lang="cs-CZ" sz="2000" dirty="0" err="1">
                <a:sym typeface="Wingdings" panose="05000000000000000000" pitchFamily="2" charset="2"/>
              </a:rPr>
              <a:t>means</a:t>
            </a:r>
            <a:r>
              <a:rPr lang="cs-CZ" sz="2000" dirty="0">
                <a:sym typeface="Wingdings" panose="05000000000000000000" pitchFamily="2" charset="2"/>
              </a:rPr>
              <a:t> (</a:t>
            </a:r>
            <a:r>
              <a:rPr lang="cs-CZ" sz="2000" dirty="0" err="1">
                <a:sym typeface="Wingdings" panose="05000000000000000000" pitchFamily="2" charset="2"/>
              </a:rPr>
              <a:t>e.g</a:t>
            </a:r>
            <a:r>
              <a:rPr lang="cs-CZ" sz="2000" dirty="0">
                <a:sym typeface="Wingdings" panose="05000000000000000000" pitchFamily="2" charset="2"/>
              </a:rPr>
              <a:t>. Coca-Cola </a:t>
            </a:r>
            <a:r>
              <a:rPr lang="cs-CZ" sz="2000" dirty="0" err="1">
                <a:sym typeface="Wingdings" panose="05000000000000000000" pitchFamily="2" charset="2"/>
              </a:rPr>
              <a:t>recipe</a:t>
            </a:r>
            <a:r>
              <a:rPr lang="cs-CZ" sz="2000" dirty="0">
                <a:sym typeface="Wingdings" panose="05000000000000000000" pitchFamily="2" charset="2"/>
              </a:rPr>
              <a:t>, </a:t>
            </a:r>
            <a:r>
              <a:rPr lang="cs-CZ" sz="2000" dirty="0" err="1">
                <a:sym typeface="Wingdings" panose="05000000000000000000" pitchFamily="2" charset="2"/>
              </a:rPr>
              <a:t>Google‘s</a:t>
            </a:r>
            <a:r>
              <a:rPr lang="cs-CZ" sz="2000" dirty="0">
                <a:sym typeface="Wingdings" panose="05000000000000000000" pitchFamily="2" charset="2"/>
              </a:rPr>
              <a:t> </a:t>
            </a:r>
            <a:r>
              <a:rPr lang="cs-CZ" sz="2000" dirty="0" err="1">
                <a:sym typeface="Wingdings" panose="05000000000000000000" pitchFamily="2" charset="2"/>
              </a:rPr>
              <a:t>search</a:t>
            </a:r>
            <a:r>
              <a:rPr lang="cs-CZ" sz="2000" dirty="0">
                <a:sym typeface="Wingdings" panose="05000000000000000000" pitchFamily="2" charset="2"/>
              </a:rPr>
              <a:t> </a:t>
            </a:r>
            <a:r>
              <a:rPr lang="cs-CZ" sz="2000" dirty="0" err="1">
                <a:sym typeface="Wingdings" panose="05000000000000000000" pitchFamily="2" charset="2"/>
              </a:rPr>
              <a:t>algorithm</a:t>
            </a:r>
            <a:r>
              <a:rPr lang="cs-CZ" sz="2000" dirty="0">
                <a:sym typeface="Wingdings" panose="05000000000000000000" pitchFamily="2" charset="2"/>
              </a:rPr>
              <a:t>, </a:t>
            </a:r>
            <a:r>
              <a:rPr lang="cs-CZ" sz="2000" dirty="0" err="1">
                <a:sym typeface="Wingdings" panose="05000000000000000000" pitchFamily="2" charset="2"/>
              </a:rPr>
              <a:t>criteria</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NYT bestseller list...)</a:t>
            </a:r>
          </a:p>
          <a:p>
            <a:pPr lvl="1"/>
            <a:endParaRPr lang="cs-CZ" sz="2000" b="1" dirty="0">
              <a:sym typeface="Wingdings" panose="05000000000000000000" pitchFamily="2" charset="2"/>
            </a:endParaRPr>
          </a:p>
          <a:p>
            <a:pPr lvl="1"/>
            <a:r>
              <a:rPr lang="cs-CZ" sz="2000" b="1" dirty="0">
                <a:sym typeface="Wingdings" panose="05000000000000000000" pitchFamily="2" charset="2"/>
              </a:rPr>
              <a:t>Copyright</a:t>
            </a:r>
            <a:r>
              <a:rPr lang="cs-CZ" sz="2000" dirty="0">
                <a:sym typeface="Wingdings" panose="05000000000000000000" pitchFamily="2" charset="2"/>
              </a:rPr>
              <a:t> </a:t>
            </a:r>
            <a:r>
              <a:rPr lang="cs-CZ" sz="2000" dirty="0" err="1">
                <a:sym typeface="Wingdings" panose="05000000000000000000" pitchFamily="2" charset="2"/>
              </a:rPr>
              <a:t>gives</a:t>
            </a:r>
            <a:r>
              <a:rPr lang="cs-CZ" sz="2000" dirty="0">
                <a:sym typeface="Wingdings" panose="05000000000000000000" pitchFamily="2" charset="2"/>
              </a:rPr>
              <a:t> </a:t>
            </a:r>
            <a:r>
              <a:rPr lang="cs-CZ" sz="2000" dirty="0" err="1">
                <a:sym typeface="Wingdings" panose="05000000000000000000" pitchFamily="2" charset="2"/>
              </a:rPr>
              <a:t>protection</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a:t>
            </a:r>
            <a:r>
              <a:rPr lang="cs-CZ" sz="2000" dirty="0" err="1">
                <a:sym typeface="Wingdings" panose="05000000000000000000" pitchFamily="2" charset="2"/>
              </a:rPr>
              <a:t>original</a:t>
            </a:r>
            <a:r>
              <a:rPr lang="cs-CZ" sz="2000" dirty="0">
                <a:sym typeface="Wingdings" panose="05000000000000000000" pitchFamily="2" charset="2"/>
              </a:rPr>
              <a:t> </a:t>
            </a:r>
            <a:r>
              <a:rPr lang="cs-CZ" sz="2000" dirty="0" err="1">
                <a:sym typeface="Wingdings" panose="05000000000000000000" pitchFamily="2" charset="2"/>
              </a:rPr>
              <a:t>works</a:t>
            </a:r>
            <a:r>
              <a:rPr lang="cs-CZ" sz="2000" dirty="0">
                <a:sym typeface="Wingdings" panose="05000000000000000000" pitchFamily="2" charset="2"/>
              </a:rPr>
              <a:t> (</a:t>
            </a:r>
            <a:r>
              <a:rPr lang="cs-CZ" sz="2000" dirty="0" err="1">
                <a:sym typeface="Wingdings" panose="05000000000000000000" pitchFamily="2" charset="2"/>
              </a:rPr>
              <a:t>literature</a:t>
            </a:r>
            <a:r>
              <a:rPr lang="cs-CZ" sz="2000" dirty="0">
                <a:sym typeface="Wingdings" panose="05000000000000000000" pitchFamily="2" charset="2"/>
              </a:rPr>
              <a:t>, music, </a:t>
            </a:r>
            <a:r>
              <a:rPr lang="cs-CZ" sz="2000" dirty="0" err="1">
                <a:sym typeface="Wingdings" panose="05000000000000000000" pitchFamily="2" charset="2"/>
              </a:rPr>
              <a:t>visual</a:t>
            </a:r>
            <a:r>
              <a:rPr lang="cs-CZ" sz="2000" dirty="0">
                <a:sym typeface="Wingdings" panose="05000000000000000000" pitchFamily="2" charset="2"/>
              </a:rPr>
              <a:t> art, software...)</a:t>
            </a:r>
            <a:endParaRPr lang="cs-CZ" sz="2000" dirty="0">
              <a:ea typeface="Cambria Math" panose="02040503050406030204" pitchFamily="18" charset="0"/>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Types</a:t>
            </a:r>
            <a:r>
              <a:rPr lang="cs-CZ" dirty="0"/>
              <a:t> </a:t>
            </a:r>
            <a:r>
              <a:rPr lang="cs-CZ" dirty="0" err="1"/>
              <a:t>of</a:t>
            </a:r>
            <a:r>
              <a:rPr lang="cs-CZ" dirty="0"/>
              <a:t> IP</a:t>
            </a:r>
          </a:p>
        </p:txBody>
      </p:sp>
      <p:pic>
        <p:nvPicPr>
          <p:cNvPr id="7172" name="Picture 4" descr="How to do a Patent Search in 6 Steps (The Definite Guide) | Bold Patents">
            <a:extLst>
              <a:ext uri="{FF2B5EF4-FFF2-40B4-BE49-F238E27FC236}">
                <a16:creationId xmlns:a16="http://schemas.microsoft.com/office/drawing/2014/main" id="{5810F29F-B31A-408B-A472-03941C1084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82" y="1117120"/>
            <a:ext cx="3335978" cy="253866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How the Elixir of Life might work (&amp; why we stopped trying)">
            <a:extLst>
              <a:ext uri="{FF2B5EF4-FFF2-40B4-BE49-F238E27FC236}">
                <a16:creationId xmlns:a16="http://schemas.microsoft.com/office/drawing/2014/main" id="{5BFEC02C-8776-4654-9725-AE59C5FADB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9968" y="4838200"/>
            <a:ext cx="903848" cy="1355301"/>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Copyright symbol | Definition, Meaning, Facts, &amp; Example | Britannica">
            <a:extLst>
              <a:ext uri="{FF2B5EF4-FFF2-40B4-BE49-F238E27FC236}">
                <a16:creationId xmlns:a16="http://schemas.microsoft.com/office/drawing/2014/main" id="{12927FEB-7DA3-4FB5-A8A0-E206ED51E9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1492" y="6319306"/>
            <a:ext cx="512805" cy="384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337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rmAutofit/>
          </a:bodyPr>
          <a:lstStyle/>
          <a:p>
            <a:pPr marL="457200" indent="-457200">
              <a:buFont typeface="+mj-lt"/>
              <a:buAutoNum type="arabicPeriod"/>
            </a:pPr>
            <a:r>
              <a:rPr lang="en-US" sz="2400">
                <a:sym typeface="Wingdings" panose="05000000000000000000" pitchFamily="2" charset="2"/>
              </a:rPr>
              <a:t>Market </a:t>
            </a:r>
            <a:r>
              <a:rPr lang="en-US" sz="2400" dirty="0">
                <a:sym typeface="Wingdings" panose="05000000000000000000" pitchFamily="2" charset="2"/>
              </a:rPr>
              <a:t>structure and incentives to innovate</a:t>
            </a:r>
            <a:endParaRPr lang="cs-CZ" sz="2400" dirty="0">
              <a:sym typeface="Wingdings" panose="05000000000000000000" pitchFamily="2" charset="2"/>
            </a:endParaRPr>
          </a:p>
          <a:p>
            <a:pPr marL="457200" indent="-457200">
              <a:buFont typeface="+mj-lt"/>
              <a:buAutoNum type="arabicPeriod"/>
            </a:pPr>
            <a:r>
              <a:rPr lang="cs-CZ" sz="2400">
                <a:sym typeface="Wingdings" panose="05000000000000000000" pitchFamily="2" charset="2"/>
              </a:rPr>
              <a:t>Threat </a:t>
            </a:r>
            <a:r>
              <a:rPr lang="cs-CZ" sz="2400" dirty="0">
                <a:sym typeface="Wingdings" panose="05000000000000000000" pitchFamily="2" charset="2"/>
              </a:rPr>
              <a:t>of </a:t>
            </a:r>
            <a:r>
              <a:rPr lang="cs-CZ" sz="2400" dirty="0" err="1">
                <a:sym typeface="Wingdings" panose="05000000000000000000" pitchFamily="2" charset="2"/>
              </a:rPr>
              <a:t>entry</a:t>
            </a:r>
            <a:r>
              <a:rPr lang="cs-CZ" sz="2400" dirty="0">
                <a:sym typeface="Wingdings" panose="05000000000000000000" pitchFamily="2" charset="2"/>
              </a:rPr>
              <a:t> and </a:t>
            </a:r>
            <a:r>
              <a:rPr lang="cs-CZ" sz="2400" dirty="0" err="1">
                <a:sym typeface="Wingdings" panose="05000000000000000000" pitchFamily="2" charset="2"/>
              </a:rPr>
              <a:t>incentives</a:t>
            </a:r>
            <a:r>
              <a:rPr lang="cs-CZ" sz="2400" dirty="0">
                <a:sym typeface="Wingdings" panose="05000000000000000000" pitchFamily="2" charset="2"/>
              </a:rPr>
              <a:t> to </a:t>
            </a:r>
            <a:r>
              <a:rPr lang="cs-CZ" sz="2400" dirty="0" err="1">
                <a:sym typeface="Wingdings" panose="05000000000000000000" pitchFamily="2" charset="2"/>
              </a:rPr>
              <a:t>innovate</a:t>
            </a:r>
            <a:endParaRPr lang="cs-CZ" sz="2400" dirty="0">
              <a:sym typeface="Wingdings" panose="05000000000000000000" pitchFamily="2" charset="2"/>
            </a:endParaRPr>
          </a:p>
          <a:p>
            <a:pPr marL="457200" indent="-457200">
              <a:buFont typeface="+mj-lt"/>
              <a:buAutoNum type="arabicPeriod"/>
            </a:pPr>
            <a:r>
              <a:rPr lang="en-US" sz="2400" dirty="0">
                <a:sym typeface="Wingdings" panose="05000000000000000000" pitchFamily="2" charset="2"/>
              </a:rPr>
              <a:t>Spillovers from R&amp;D</a:t>
            </a:r>
            <a:endParaRPr lang="cs-CZ" sz="2400" dirty="0">
              <a:sym typeface="Wingdings" panose="05000000000000000000" pitchFamily="2" charset="2"/>
            </a:endParaRPr>
          </a:p>
          <a:p>
            <a:pPr marL="457200" indent="-457200">
              <a:buFont typeface="+mj-lt"/>
              <a:buAutoNum type="arabicPeriod"/>
            </a:pPr>
            <a:r>
              <a:rPr lang="cs-CZ" sz="2400" dirty="0">
                <a:sym typeface="Wingdings" panose="05000000000000000000" pitchFamily="2" charset="2"/>
              </a:rPr>
              <a:t>Public </a:t>
            </a:r>
            <a:r>
              <a:rPr lang="cs-CZ" sz="2400" dirty="0" err="1">
                <a:sym typeface="Wingdings" panose="05000000000000000000" pitchFamily="2" charset="2"/>
              </a:rPr>
              <a:t>policy</a:t>
            </a:r>
            <a:r>
              <a:rPr lang="cs-CZ" sz="2400" dirty="0">
                <a:sym typeface="Wingdings" panose="05000000000000000000" pitchFamily="2" charset="2"/>
              </a:rPr>
              <a:t> </a:t>
            </a:r>
            <a:r>
              <a:rPr lang="cs-CZ" sz="2400" dirty="0" err="1">
                <a:sym typeface="Wingdings" panose="05000000000000000000" pitchFamily="2" charset="2"/>
              </a:rPr>
              <a:t>towards</a:t>
            </a:r>
            <a:r>
              <a:rPr lang="cs-CZ" sz="2400" dirty="0">
                <a:sym typeface="Wingdings" panose="05000000000000000000" pitchFamily="2" charset="2"/>
              </a:rPr>
              <a:t> R&amp;D</a:t>
            </a:r>
            <a:endParaRPr lang="en-US"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Intellectual</a:t>
            </a:r>
            <a:r>
              <a:rPr lang="cs-CZ" sz="2400" dirty="0">
                <a:sym typeface="Wingdings" panose="05000000000000000000" pitchFamily="2" charset="2"/>
              </a:rPr>
              <a:t> </a:t>
            </a:r>
            <a:r>
              <a:rPr lang="cs-CZ" sz="2400" dirty="0" err="1">
                <a:sym typeface="Wingdings" panose="05000000000000000000" pitchFamily="2" charset="2"/>
              </a:rPr>
              <a:t>property</a:t>
            </a:r>
            <a:r>
              <a:rPr lang="cs-CZ" sz="2400" dirty="0">
                <a:sym typeface="Wingdings" panose="05000000000000000000" pitchFamily="2" charset="2"/>
              </a:rPr>
              <a:t> </a:t>
            </a:r>
            <a:r>
              <a:rPr lang="cs-CZ" sz="2400" dirty="0" err="1">
                <a:sym typeface="Wingdings" panose="05000000000000000000" pitchFamily="2" charset="2"/>
              </a:rPr>
              <a:t>protection</a:t>
            </a:r>
            <a:endParaRPr lang="en-US" sz="24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Topic outline</a:t>
            </a:r>
            <a:endParaRPr lang="cs-CZ" dirty="0"/>
          </a:p>
        </p:txBody>
      </p:sp>
    </p:spTree>
    <p:extLst>
      <p:ext uri="{BB962C8B-B14F-4D97-AF65-F5344CB8AC3E}">
        <p14:creationId xmlns:p14="http://schemas.microsoft.com/office/powerpoint/2010/main" val="2638456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Autofit/>
          </a:bodyPr>
          <a:lstStyle/>
          <a:p>
            <a:pPr marL="0" indent="0">
              <a:buNone/>
            </a:pPr>
            <a:r>
              <a:rPr lang="cs-CZ" sz="2000" b="1" dirty="0" err="1">
                <a:sym typeface="Wingdings" panose="05000000000000000000" pitchFamily="2" charset="2"/>
              </a:rPr>
              <a:t>How</a:t>
            </a:r>
            <a:r>
              <a:rPr lang="cs-CZ" sz="2000" b="1" dirty="0">
                <a:sym typeface="Wingdings" panose="05000000000000000000" pitchFamily="2" charset="2"/>
              </a:rPr>
              <a:t> long </a:t>
            </a:r>
            <a:r>
              <a:rPr lang="cs-CZ" sz="2000" b="1" dirty="0" err="1">
                <a:sym typeface="Wingdings" panose="05000000000000000000" pitchFamily="2" charset="2"/>
              </a:rPr>
              <a:t>should</a:t>
            </a:r>
            <a:r>
              <a:rPr lang="cs-CZ" sz="2000" b="1" dirty="0">
                <a:sym typeface="Wingdings" panose="05000000000000000000" pitchFamily="2" charset="2"/>
              </a:rPr>
              <a:t> the </a:t>
            </a:r>
            <a:r>
              <a:rPr lang="cs-CZ" sz="2000" b="1" dirty="0" err="1">
                <a:sym typeface="Wingdings" panose="05000000000000000000" pitchFamily="2" charset="2"/>
              </a:rPr>
              <a:t>protection</a:t>
            </a:r>
            <a:r>
              <a:rPr lang="cs-CZ" sz="2000" b="1" dirty="0">
                <a:sym typeface="Wingdings" panose="05000000000000000000" pitchFamily="2" charset="2"/>
              </a:rPr>
              <a:t> last?</a:t>
            </a:r>
          </a:p>
          <a:p>
            <a:r>
              <a:rPr lang="cs-CZ" sz="2000" dirty="0" err="1">
                <a:ea typeface="Cambria Math" panose="02040503050406030204" pitchFamily="18" charset="0"/>
              </a:rPr>
              <a:t>The</a:t>
            </a:r>
            <a:r>
              <a:rPr lang="cs-CZ" sz="2000" dirty="0">
                <a:ea typeface="Cambria Math" panose="02040503050406030204" pitchFamily="18" charset="0"/>
              </a:rPr>
              <a:t> </a:t>
            </a:r>
            <a:r>
              <a:rPr lang="cs-CZ" sz="2000" dirty="0" err="1">
                <a:ea typeface="Cambria Math" panose="02040503050406030204" pitchFamily="18" charset="0"/>
              </a:rPr>
              <a:t>key</a:t>
            </a:r>
            <a:r>
              <a:rPr lang="cs-CZ" sz="2000" dirty="0">
                <a:ea typeface="Cambria Math" panose="02040503050406030204" pitchFamily="18" charset="0"/>
              </a:rPr>
              <a:t> </a:t>
            </a:r>
            <a:r>
              <a:rPr lang="cs-CZ" sz="2000" dirty="0" err="1">
                <a:ea typeface="Cambria Math" panose="02040503050406030204" pitchFamily="18" charset="0"/>
              </a:rPr>
              <a:t>trade-off</a:t>
            </a:r>
            <a:endParaRPr lang="cs-CZ" sz="2000" dirty="0">
              <a:ea typeface="Cambria Math" panose="02040503050406030204" pitchFamily="18" charset="0"/>
            </a:endParaRPr>
          </a:p>
          <a:p>
            <a:pPr lvl="1"/>
            <a:r>
              <a:rPr lang="cs-CZ" sz="2000" dirty="0" err="1">
                <a:ea typeface="Cambria Math" panose="02040503050406030204" pitchFamily="18" charset="0"/>
              </a:rPr>
              <a:t>Boost</a:t>
            </a:r>
            <a:r>
              <a:rPr lang="cs-CZ" sz="2000" dirty="0">
                <a:ea typeface="Cambria Math" panose="02040503050406030204" pitchFamily="18" charset="0"/>
              </a:rPr>
              <a:t> </a:t>
            </a:r>
            <a:r>
              <a:rPr lang="cs-CZ" sz="2000" dirty="0" err="1">
                <a:ea typeface="Cambria Math" panose="02040503050406030204" pitchFamily="18" charset="0"/>
              </a:rPr>
              <a:t>dynamic</a:t>
            </a:r>
            <a:r>
              <a:rPr lang="cs-CZ" sz="2000" dirty="0">
                <a:ea typeface="Cambria Math" panose="02040503050406030204" pitchFamily="18" charset="0"/>
              </a:rPr>
              <a:t> </a:t>
            </a:r>
            <a:r>
              <a:rPr lang="cs-CZ" sz="2000" dirty="0" err="1">
                <a:ea typeface="Cambria Math" panose="02040503050406030204" pitchFamily="18" charset="0"/>
              </a:rPr>
              <a:t>competition</a:t>
            </a:r>
            <a:r>
              <a:rPr lang="cs-CZ" sz="2000" dirty="0">
                <a:ea typeface="Cambria Math" panose="02040503050406030204" pitchFamily="18" charset="0"/>
              </a:rPr>
              <a:t> (</a:t>
            </a:r>
            <a:r>
              <a:rPr lang="cs-CZ" sz="2000" dirty="0" err="1">
                <a:ea typeface="Cambria Math" panose="02040503050406030204" pitchFamily="18" charset="0"/>
              </a:rPr>
              <a:t>incentives</a:t>
            </a:r>
            <a:r>
              <a:rPr lang="cs-CZ" sz="2000" dirty="0">
                <a:ea typeface="Cambria Math" panose="02040503050406030204" pitchFamily="18" charset="0"/>
              </a:rPr>
              <a:t> to </a:t>
            </a:r>
            <a:r>
              <a:rPr lang="cs-CZ" sz="2000" dirty="0" err="1">
                <a:ea typeface="Cambria Math" panose="02040503050406030204" pitchFamily="18" charset="0"/>
              </a:rPr>
              <a:t>innovate</a:t>
            </a:r>
            <a:r>
              <a:rPr lang="cs-CZ" sz="2000" dirty="0">
                <a:ea typeface="Cambria Math" panose="02040503050406030204" pitchFamily="18" charset="0"/>
              </a:rPr>
              <a:t>)</a:t>
            </a:r>
          </a:p>
          <a:p>
            <a:pPr lvl="1"/>
            <a:r>
              <a:rPr lang="cs-CZ" sz="2000" dirty="0" err="1">
                <a:ea typeface="Cambria Math" panose="02040503050406030204" pitchFamily="18" charset="0"/>
              </a:rPr>
              <a:t>Reduce</a:t>
            </a:r>
            <a:r>
              <a:rPr lang="cs-CZ" sz="2000" dirty="0">
                <a:ea typeface="Cambria Math" panose="02040503050406030204" pitchFamily="18" charset="0"/>
              </a:rPr>
              <a:t> static </a:t>
            </a:r>
            <a:r>
              <a:rPr lang="cs-CZ" sz="2000" dirty="0" err="1">
                <a:ea typeface="Cambria Math" panose="02040503050406030204" pitchFamily="18" charset="0"/>
              </a:rPr>
              <a:t>competition</a:t>
            </a:r>
            <a:r>
              <a:rPr lang="cs-CZ" sz="2000" dirty="0">
                <a:ea typeface="Cambria Math" panose="02040503050406030204" pitchFamily="18" charset="0"/>
              </a:rPr>
              <a:t> (</a:t>
            </a:r>
            <a:r>
              <a:rPr lang="cs-CZ" sz="2000" dirty="0" err="1">
                <a:ea typeface="Cambria Math" panose="02040503050406030204" pitchFamily="18" charset="0"/>
              </a:rPr>
              <a:t>dead-weight</a:t>
            </a:r>
            <a:r>
              <a:rPr lang="cs-CZ" sz="2000" dirty="0">
                <a:ea typeface="Cambria Math" panose="02040503050406030204" pitchFamily="18" charset="0"/>
              </a:rPr>
              <a:t> </a:t>
            </a:r>
            <a:r>
              <a:rPr lang="cs-CZ" sz="2000" dirty="0" err="1">
                <a:ea typeface="Cambria Math" panose="02040503050406030204" pitchFamily="18" charset="0"/>
              </a:rPr>
              <a:t>loss</a:t>
            </a:r>
            <a:r>
              <a:rPr lang="cs-CZ" sz="2000" dirty="0">
                <a:ea typeface="Cambria Math" panose="02040503050406030204" pitchFamily="18" charset="0"/>
              </a:rPr>
              <a:t> </a:t>
            </a:r>
            <a:r>
              <a:rPr lang="cs-CZ" sz="2000" dirty="0" err="1">
                <a:ea typeface="Cambria Math" panose="02040503050406030204" pitchFamily="18" charset="0"/>
              </a:rPr>
              <a:t>from</a:t>
            </a:r>
            <a:r>
              <a:rPr lang="cs-CZ" sz="2000" dirty="0">
                <a:ea typeface="Cambria Math" panose="02040503050406030204" pitchFamily="18" charset="0"/>
              </a:rPr>
              <a:t> monopoly)</a:t>
            </a:r>
            <a:endParaRPr lang="cs-CZ" sz="2000" b="1" dirty="0">
              <a:sym typeface="Wingdings" panose="05000000000000000000" pitchFamily="2" charset="2"/>
            </a:endParaRPr>
          </a:p>
          <a:p>
            <a:r>
              <a:rPr lang="cs-CZ" sz="2000" dirty="0" err="1">
                <a:sym typeface="Wingdings" panose="05000000000000000000" pitchFamily="2" charset="2"/>
              </a:rPr>
              <a:t>Social</a:t>
            </a:r>
            <a:r>
              <a:rPr lang="cs-CZ" sz="2000" dirty="0">
                <a:sym typeface="Wingdings" panose="05000000000000000000" pitchFamily="2" charset="2"/>
              </a:rPr>
              <a:t> </a:t>
            </a:r>
            <a:r>
              <a:rPr lang="cs-CZ" sz="2000" dirty="0" err="1">
                <a:sym typeface="Wingdings" panose="05000000000000000000" pitchFamily="2" charset="2"/>
              </a:rPr>
              <a:t>planner</a:t>
            </a:r>
            <a:r>
              <a:rPr lang="cs-CZ" sz="2000" dirty="0">
                <a:sym typeface="Wingdings" panose="05000000000000000000" pitchFamily="2" charset="2"/>
              </a:rPr>
              <a:t> </a:t>
            </a:r>
            <a:r>
              <a:rPr lang="cs-CZ" sz="2000" dirty="0" err="1">
                <a:sym typeface="Wingdings" panose="05000000000000000000" pitchFamily="2" charset="2"/>
              </a:rPr>
              <a:t>trades</a:t>
            </a:r>
            <a:r>
              <a:rPr lang="cs-CZ" sz="2000" dirty="0">
                <a:sym typeface="Wingdings" panose="05000000000000000000" pitchFamily="2" charset="2"/>
              </a:rPr>
              <a:t> </a:t>
            </a:r>
            <a:r>
              <a:rPr lang="cs-CZ" sz="2000" dirty="0" err="1">
                <a:sym typeface="Wingdings" panose="05000000000000000000" pitchFamily="2" charset="2"/>
              </a:rPr>
              <a:t>off</a:t>
            </a:r>
            <a:r>
              <a:rPr lang="cs-CZ" sz="2000" dirty="0">
                <a:sym typeface="Wingdings" panose="05000000000000000000" pitchFamily="2" charset="2"/>
              </a:rPr>
              <a:t> </a:t>
            </a:r>
            <a:r>
              <a:rPr lang="cs-CZ" sz="2000" dirty="0" err="1">
                <a:sym typeface="Wingdings" panose="05000000000000000000" pitchFamily="2" charset="2"/>
              </a:rPr>
              <a:t>incentives</a:t>
            </a:r>
            <a:r>
              <a:rPr lang="cs-CZ" sz="2000" dirty="0">
                <a:sym typeface="Wingdings" panose="05000000000000000000" pitchFamily="2" charset="2"/>
              </a:rPr>
              <a:t> to </a:t>
            </a:r>
            <a:r>
              <a:rPr lang="cs-CZ" sz="2000" dirty="0" err="1">
                <a:sym typeface="Wingdings" panose="05000000000000000000" pitchFamily="2" charset="2"/>
              </a:rPr>
              <a:t>innovate</a:t>
            </a:r>
            <a:r>
              <a:rPr lang="cs-CZ" sz="2000" dirty="0">
                <a:sym typeface="Wingdings" panose="05000000000000000000" pitchFamily="2" charset="2"/>
              </a:rPr>
              <a:t> </a:t>
            </a:r>
            <a:r>
              <a:rPr lang="cs-CZ" sz="2000" dirty="0" err="1">
                <a:sym typeface="Wingdings" panose="05000000000000000000" pitchFamily="2" charset="2"/>
              </a:rPr>
              <a:t>against</a:t>
            </a:r>
            <a:r>
              <a:rPr lang="cs-CZ" sz="2000" dirty="0">
                <a:sym typeface="Wingdings" panose="05000000000000000000" pitchFamily="2" charset="2"/>
              </a:rPr>
              <a:t> the </a:t>
            </a:r>
            <a:r>
              <a:rPr lang="cs-CZ" sz="2000" dirty="0" err="1">
                <a:sym typeface="Wingdings" panose="05000000000000000000" pitchFamily="2" charset="2"/>
              </a:rPr>
              <a:t>dead-weight</a:t>
            </a:r>
            <a:r>
              <a:rPr lang="cs-CZ" sz="2000" dirty="0">
                <a:sym typeface="Wingdings" panose="05000000000000000000" pitchFamily="2" charset="2"/>
              </a:rPr>
              <a:t> </a:t>
            </a:r>
            <a:r>
              <a:rPr lang="cs-CZ" sz="2000" dirty="0" err="1">
                <a:sym typeface="Wingdings" panose="05000000000000000000" pitchFamily="2" charset="2"/>
              </a:rPr>
              <a:t>loss</a:t>
            </a:r>
            <a:endParaRPr lang="cs-CZ" sz="2000" dirty="0">
              <a:sym typeface="Wingdings" panose="05000000000000000000" pitchFamily="2" charset="2"/>
            </a:endParaRPr>
          </a:p>
          <a:p>
            <a:r>
              <a:rPr lang="cs-CZ" sz="2000" dirty="0" err="1">
                <a:sym typeface="Wingdings" panose="05000000000000000000" pitchFamily="2" charset="2"/>
              </a:rPr>
              <a:t>Incentives</a:t>
            </a:r>
            <a:r>
              <a:rPr lang="cs-CZ" sz="2000" dirty="0">
                <a:sym typeface="Wingdings" panose="05000000000000000000" pitchFamily="2" charset="2"/>
              </a:rPr>
              <a:t> </a:t>
            </a:r>
            <a:r>
              <a:rPr lang="cs-CZ" sz="2000" dirty="0" err="1">
                <a:sym typeface="Wingdings" panose="05000000000000000000" pitchFamily="2" charset="2"/>
              </a:rPr>
              <a:t>increase</a:t>
            </a:r>
            <a:r>
              <a:rPr lang="cs-CZ" sz="2000" dirty="0">
                <a:sym typeface="Wingdings" panose="05000000000000000000" pitchFamily="2" charset="2"/>
              </a:rPr>
              <a:t> with patent </a:t>
            </a:r>
            <a:r>
              <a:rPr lang="cs-CZ" sz="2000" dirty="0" err="1">
                <a:sym typeface="Wingdings" panose="05000000000000000000" pitchFamily="2" charset="2"/>
              </a:rPr>
              <a:t>duration</a:t>
            </a:r>
            <a:endParaRPr lang="cs-CZ" sz="2000" dirty="0">
              <a:sym typeface="Wingdings" panose="05000000000000000000" pitchFamily="2" charset="2"/>
            </a:endParaRPr>
          </a:p>
          <a:p>
            <a:r>
              <a:rPr lang="cs-CZ" sz="2000" dirty="0">
                <a:sym typeface="Wingdings" panose="05000000000000000000" pitchFamily="2" charset="2"/>
              </a:rPr>
              <a:t>0 &lt; Optimum </a:t>
            </a:r>
            <a:r>
              <a:rPr lang="cs-CZ" sz="2000" dirty="0" err="1">
                <a:sym typeface="Wingdings" panose="05000000000000000000" pitchFamily="2" charset="2"/>
              </a:rPr>
              <a:t>duration</a:t>
            </a:r>
            <a:r>
              <a:rPr lang="cs-CZ" sz="2000" dirty="0">
                <a:sym typeface="Wingdings" panose="05000000000000000000" pitchFamily="2" charset="2"/>
              </a:rPr>
              <a:t> &lt; ∞</a:t>
            </a:r>
          </a:p>
          <a:p>
            <a:r>
              <a:rPr lang="cs-CZ" sz="2000" dirty="0">
                <a:sym typeface="Wingdings" panose="05000000000000000000" pitchFamily="2" charset="2"/>
              </a:rPr>
              <a:t>Standard </a:t>
            </a:r>
            <a:r>
              <a:rPr lang="cs-CZ" sz="2000" dirty="0" err="1">
                <a:sym typeface="Wingdings" panose="05000000000000000000" pitchFamily="2" charset="2"/>
              </a:rPr>
              <a:t>duration</a:t>
            </a:r>
            <a:r>
              <a:rPr lang="cs-CZ" sz="2000" dirty="0">
                <a:sym typeface="Wingdings" panose="05000000000000000000" pitchFamily="2" charset="2"/>
              </a:rPr>
              <a:t> in US and </a:t>
            </a:r>
            <a:r>
              <a:rPr lang="cs-CZ" sz="2000" dirty="0" err="1">
                <a:sym typeface="Wingdings" panose="05000000000000000000" pitchFamily="2" charset="2"/>
              </a:rPr>
              <a:t>Europe</a:t>
            </a:r>
            <a:endParaRPr lang="cs-CZ" sz="2000" dirty="0">
              <a:sym typeface="Wingdings" panose="05000000000000000000" pitchFamily="2" charset="2"/>
            </a:endParaRPr>
          </a:p>
          <a:p>
            <a:pPr lvl="1"/>
            <a:r>
              <a:rPr lang="cs-CZ" sz="2000" dirty="0" err="1">
                <a:sym typeface="Wingdings" panose="05000000000000000000" pitchFamily="2" charset="2"/>
              </a:rPr>
              <a:t>Patents</a:t>
            </a:r>
            <a:r>
              <a:rPr lang="cs-CZ" sz="2000" dirty="0">
                <a:sym typeface="Wingdings" panose="05000000000000000000" pitchFamily="2" charset="2"/>
              </a:rPr>
              <a:t>: 20 </a:t>
            </a:r>
            <a:r>
              <a:rPr lang="cs-CZ" sz="2000" dirty="0" err="1">
                <a:sym typeface="Wingdings" panose="05000000000000000000" pitchFamily="2" charset="2"/>
              </a:rPr>
              <a:t>years</a:t>
            </a:r>
            <a:endParaRPr lang="cs-CZ" sz="2000" dirty="0">
              <a:sym typeface="Wingdings" panose="05000000000000000000" pitchFamily="2" charset="2"/>
            </a:endParaRPr>
          </a:p>
          <a:p>
            <a:pPr lvl="1"/>
            <a:r>
              <a:rPr lang="cs-CZ" sz="2000" dirty="0" err="1">
                <a:sym typeface="Wingdings" panose="05000000000000000000" pitchFamily="2" charset="2"/>
              </a:rPr>
              <a:t>Trademarks</a:t>
            </a:r>
            <a:r>
              <a:rPr lang="cs-CZ" sz="2000" dirty="0">
                <a:sym typeface="Wingdings" panose="05000000000000000000" pitchFamily="2" charset="2"/>
              </a:rPr>
              <a:t>: </a:t>
            </a:r>
            <a:r>
              <a:rPr lang="cs-CZ" sz="2000" dirty="0" err="1">
                <a:sym typeface="Wingdings" panose="05000000000000000000" pitchFamily="2" charset="2"/>
              </a:rPr>
              <a:t>indefinite</a:t>
            </a:r>
            <a:r>
              <a:rPr lang="cs-CZ" sz="2000" dirty="0">
                <a:sym typeface="Wingdings" panose="05000000000000000000" pitchFamily="2" charset="2"/>
              </a:rPr>
              <a:t> (</a:t>
            </a:r>
            <a:r>
              <a:rPr lang="cs-CZ" sz="2000" dirty="0" err="1">
                <a:sym typeface="Wingdings" panose="05000000000000000000" pitchFamily="2" charset="2"/>
              </a:rPr>
              <a:t>must</a:t>
            </a:r>
            <a:r>
              <a:rPr lang="cs-CZ" sz="2000" dirty="0">
                <a:sym typeface="Wingdings" panose="05000000000000000000" pitchFamily="2" charset="2"/>
              </a:rPr>
              <a:t> </a:t>
            </a:r>
            <a:r>
              <a:rPr lang="cs-CZ" sz="2000" dirty="0" err="1">
                <a:sym typeface="Wingdings" panose="05000000000000000000" pitchFamily="2" charset="2"/>
              </a:rPr>
              <a:t>be</a:t>
            </a:r>
            <a:r>
              <a:rPr lang="cs-CZ" sz="2000" dirty="0">
                <a:sym typeface="Wingdings" panose="05000000000000000000" pitchFamily="2" charset="2"/>
              </a:rPr>
              <a:t> </a:t>
            </a:r>
            <a:r>
              <a:rPr lang="cs-CZ" sz="2000" dirty="0" err="1">
                <a:sym typeface="Wingdings" panose="05000000000000000000" pitchFamily="2" charset="2"/>
              </a:rPr>
              <a:t>renewed</a:t>
            </a:r>
            <a:r>
              <a:rPr lang="cs-CZ" sz="2000" dirty="0">
                <a:sym typeface="Wingdings" panose="05000000000000000000" pitchFamily="2" charset="2"/>
              </a:rPr>
              <a:t> </a:t>
            </a:r>
            <a:r>
              <a:rPr lang="cs-CZ" sz="2000" dirty="0" err="1">
                <a:sym typeface="Wingdings" panose="05000000000000000000" pitchFamily="2" charset="2"/>
              </a:rPr>
              <a:t>every</a:t>
            </a:r>
            <a:r>
              <a:rPr lang="cs-CZ" sz="2000" dirty="0">
                <a:sym typeface="Wingdings" panose="05000000000000000000" pitchFamily="2" charset="2"/>
              </a:rPr>
              <a:t> 10 </a:t>
            </a:r>
            <a:r>
              <a:rPr lang="cs-CZ" sz="2000" dirty="0" err="1">
                <a:sym typeface="Wingdings" panose="05000000000000000000" pitchFamily="2" charset="2"/>
              </a:rPr>
              <a:t>years</a:t>
            </a:r>
            <a:r>
              <a:rPr lang="cs-CZ" sz="2000" dirty="0">
                <a:sym typeface="Wingdings" panose="05000000000000000000" pitchFamily="2" charset="2"/>
              </a:rPr>
              <a:t>)</a:t>
            </a:r>
          </a:p>
          <a:p>
            <a:pPr lvl="1"/>
            <a:r>
              <a:rPr lang="cs-CZ" sz="2000" dirty="0" err="1">
                <a:sym typeface="Wingdings" panose="05000000000000000000" pitchFamily="2" charset="2"/>
              </a:rPr>
              <a:t>Trade</a:t>
            </a:r>
            <a:r>
              <a:rPr lang="cs-CZ" sz="2000" dirty="0">
                <a:sym typeface="Wingdings" panose="05000000000000000000" pitchFamily="2" charset="2"/>
              </a:rPr>
              <a:t> </a:t>
            </a:r>
            <a:r>
              <a:rPr lang="cs-CZ" sz="2000" dirty="0" err="1">
                <a:sym typeface="Wingdings" panose="05000000000000000000" pitchFamily="2" charset="2"/>
              </a:rPr>
              <a:t>secrets</a:t>
            </a:r>
            <a:r>
              <a:rPr lang="cs-CZ" sz="2000" dirty="0">
                <a:sym typeface="Wingdings" panose="05000000000000000000" pitchFamily="2" charset="2"/>
              </a:rPr>
              <a:t>: </a:t>
            </a:r>
            <a:r>
              <a:rPr lang="cs-CZ" sz="2000" dirty="0" err="1">
                <a:sym typeface="Wingdings" panose="05000000000000000000" pitchFamily="2" charset="2"/>
              </a:rPr>
              <a:t>indefinite</a:t>
            </a:r>
            <a:endParaRPr lang="cs-CZ" sz="2000" dirty="0">
              <a:sym typeface="Wingdings" panose="05000000000000000000" pitchFamily="2" charset="2"/>
            </a:endParaRPr>
          </a:p>
          <a:p>
            <a:pPr lvl="1"/>
            <a:r>
              <a:rPr lang="cs-CZ" sz="2000" dirty="0" err="1">
                <a:sym typeface="Wingdings" panose="05000000000000000000" pitchFamily="2" charset="2"/>
              </a:rPr>
              <a:t>Copyrights</a:t>
            </a:r>
            <a:r>
              <a:rPr lang="cs-CZ" sz="2000" dirty="0">
                <a:sym typeface="Wingdings" panose="05000000000000000000" pitchFamily="2" charset="2"/>
              </a:rPr>
              <a:t>: </a:t>
            </a:r>
            <a:r>
              <a:rPr lang="cs-CZ" sz="2000" dirty="0" err="1">
                <a:sym typeface="Wingdings" panose="05000000000000000000" pitchFamily="2" charset="2"/>
              </a:rPr>
              <a:t>life</a:t>
            </a:r>
            <a:r>
              <a:rPr lang="cs-CZ" sz="2000" dirty="0">
                <a:sym typeface="Wingdings" panose="05000000000000000000" pitchFamily="2" charset="2"/>
              </a:rPr>
              <a:t> of </a:t>
            </a:r>
            <a:r>
              <a:rPr lang="cs-CZ" sz="2000" dirty="0" err="1">
                <a:sym typeface="Wingdings" panose="05000000000000000000" pitchFamily="2" charset="2"/>
              </a:rPr>
              <a:t>author</a:t>
            </a:r>
            <a:r>
              <a:rPr lang="cs-CZ" sz="2000" dirty="0">
                <a:sym typeface="Wingdings" panose="05000000000000000000" pitchFamily="2" charset="2"/>
              </a:rPr>
              <a:t> + 70 </a:t>
            </a:r>
            <a:r>
              <a:rPr lang="cs-CZ" sz="2000" dirty="0" err="1">
                <a:sym typeface="Wingdings" panose="05000000000000000000" pitchFamily="2" charset="2"/>
              </a:rPr>
              <a:t>years</a:t>
            </a:r>
            <a:endParaRPr lang="cs-CZ" sz="2000" dirty="0">
              <a:sym typeface="Wingdings" panose="05000000000000000000" pitchFamily="2" charset="2"/>
            </a:endParaRPr>
          </a:p>
          <a:p>
            <a:endParaRPr lang="cs-CZ" sz="2000" dirty="0">
              <a:sym typeface="Wingdings" panose="05000000000000000000" pitchFamily="2" charset="2"/>
            </a:endParaRPr>
          </a:p>
        </p:txBody>
      </p:sp>
      <p:sp>
        <p:nvSpPr>
          <p:cNvPr id="5" name="Title 4">
            <a:extLst>
              <a:ext uri="{FF2B5EF4-FFF2-40B4-BE49-F238E27FC236}">
                <a16:creationId xmlns:a16="http://schemas.microsoft.com/office/drawing/2014/main" id="{7996EF97-2D94-460A-A1A5-1C2E1D3EA0B0}"/>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Intellectual property protection</a:t>
            </a:r>
            <a:endParaRPr lang="cs-CZ" dirty="0"/>
          </a:p>
        </p:txBody>
      </p:sp>
      <p:sp>
        <p:nvSpPr>
          <p:cNvPr id="4" name="TextBox 3">
            <a:extLst>
              <a:ext uri="{FF2B5EF4-FFF2-40B4-BE49-F238E27FC236}">
                <a16:creationId xmlns:a16="http://schemas.microsoft.com/office/drawing/2014/main" id="{ED8AE468-EA3F-9802-8619-0B540DC187BE}"/>
              </a:ext>
            </a:extLst>
          </p:cNvPr>
          <p:cNvSpPr txBox="1"/>
          <p:nvPr/>
        </p:nvSpPr>
        <p:spPr>
          <a:xfrm>
            <a:off x="2486642" y="4479903"/>
            <a:ext cx="1795908" cy="369332"/>
          </a:xfrm>
          <a:prstGeom prst="rect">
            <a:avLst/>
          </a:prstGeom>
          <a:solidFill>
            <a:schemeClr val="bg1"/>
          </a:solidFill>
        </p:spPr>
        <p:txBody>
          <a:bodyPr wrap="square" rtlCol="0">
            <a:spAutoFit/>
          </a:bodyPr>
          <a:lstStyle/>
          <a:p>
            <a:r>
              <a:rPr lang="cs-CZ" b="1" dirty="0">
                <a:solidFill>
                  <a:srgbClr val="FF0000"/>
                </a:solidFill>
              </a:rPr>
              <a:t>?</a:t>
            </a:r>
            <a:endParaRPr lang="en-US" b="1" dirty="0">
              <a:solidFill>
                <a:srgbClr val="FF0000"/>
              </a:solidFill>
            </a:endParaRPr>
          </a:p>
        </p:txBody>
      </p:sp>
      <p:sp>
        <p:nvSpPr>
          <p:cNvPr id="6" name="TextBox 5">
            <a:extLst>
              <a:ext uri="{FF2B5EF4-FFF2-40B4-BE49-F238E27FC236}">
                <a16:creationId xmlns:a16="http://schemas.microsoft.com/office/drawing/2014/main" id="{10BBE9DD-B96C-E5B0-3EC1-F471343FDC76}"/>
              </a:ext>
            </a:extLst>
          </p:cNvPr>
          <p:cNvSpPr txBox="1"/>
          <p:nvPr/>
        </p:nvSpPr>
        <p:spPr>
          <a:xfrm>
            <a:off x="2842973" y="4805254"/>
            <a:ext cx="4663001" cy="369332"/>
          </a:xfrm>
          <a:prstGeom prst="rect">
            <a:avLst/>
          </a:prstGeom>
          <a:solidFill>
            <a:schemeClr val="bg1"/>
          </a:solidFill>
        </p:spPr>
        <p:txBody>
          <a:bodyPr wrap="square" rtlCol="0">
            <a:spAutoFit/>
          </a:bodyPr>
          <a:lstStyle/>
          <a:p>
            <a:r>
              <a:rPr lang="cs-CZ" b="1" dirty="0">
                <a:solidFill>
                  <a:srgbClr val="FF0000"/>
                </a:solidFill>
              </a:rPr>
              <a:t>?</a:t>
            </a:r>
            <a:endParaRPr lang="en-US" b="1" dirty="0">
              <a:solidFill>
                <a:srgbClr val="FF0000"/>
              </a:solidFill>
            </a:endParaRPr>
          </a:p>
        </p:txBody>
      </p:sp>
      <p:sp>
        <p:nvSpPr>
          <p:cNvPr id="7" name="TextBox 6">
            <a:extLst>
              <a:ext uri="{FF2B5EF4-FFF2-40B4-BE49-F238E27FC236}">
                <a16:creationId xmlns:a16="http://schemas.microsoft.com/office/drawing/2014/main" id="{503639F8-FE5C-F955-432B-456A052EAC59}"/>
              </a:ext>
            </a:extLst>
          </p:cNvPr>
          <p:cNvSpPr txBox="1"/>
          <p:nvPr/>
        </p:nvSpPr>
        <p:spPr>
          <a:xfrm>
            <a:off x="3074314" y="5157328"/>
            <a:ext cx="4663001" cy="369332"/>
          </a:xfrm>
          <a:prstGeom prst="rect">
            <a:avLst/>
          </a:prstGeom>
          <a:solidFill>
            <a:schemeClr val="bg1"/>
          </a:solidFill>
        </p:spPr>
        <p:txBody>
          <a:bodyPr wrap="square" rtlCol="0">
            <a:spAutoFit/>
          </a:bodyPr>
          <a:lstStyle/>
          <a:p>
            <a:r>
              <a:rPr lang="cs-CZ" b="1" dirty="0">
                <a:solidFill>
                  <a:srgbClr val="FF0000"/>
                </a:solidFill>
              </a:rPr>
              <a:t>?</a:t>
            </a:r>
            <a:endParaRPr lang="en-US" b="1" dirty="0">
              <a:solidFill>
                <a:srgbClr val="FF0000"/>
              </a:solidFill>
            </a:endParaRPr>
          </a:p>
        </p:txBody>
      </p:sp>
      <p:sp>
        <p:nvSpPr>
          <p:cNvPr id="8" name="TextBox 7">
            <a:extLst>
              <a:ext uri="{FF2B5EF4-FFF2-40B4-BE49-F238E27FC236}">
                <a16:creationId xmlns:a16="http://schemas.microsoft.com/office/drawing/2014/main" id="{0CFA2ABA-BD51-2083-D096-DAA882762AF2}"/>
              </a:ext>
            </a:extLst>
          </p:cNvPr>
          <p:cNvSpPr txBox="1"/>
          <p:nvPr/>
        </p:nvSpPr>
        <p:spPr>
          <a:xfrm>
            <a:off x="2842972" y="5502090"/>
            <a:ext cx="4663001" cy="369332"/>
          </a:xfrm>
          <a:prstGeom prst="rect">
            <a:avLst/>
          </a:prstGeom>
          <a:solidFill>
            <a:schemeClr val="bg1"/>
          </a:solidFill>
        </p:spPr>
        <p:txBody>
          <a:bodyPr wrap="square" rtlCol="0">
            <a:spAutoFit/>
          </a:bodyPr>
          <a:lstStyle/>
          <a:p>
            <a:r>
              <a:rPr lang="cs-CZ" b="1" dirty="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1458471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4"/>
                                        </p:tgtEl>
                                        <p:attrNameLst>
                                          <p:attrName>ppt_x</p:attrName>
                                        </p:attrNameLst>
                                      </p:cBhvr>
                                      <p:tavLst>
                                        <p:tav tm="0">
                                          <p:val>
                                            <p:strVal val="ppt_x"/>
                                          </p:val>
                                        </p:tav>
                                        <p:tav tm="100000">
                                          <p:val>
                                            <p:strVal val="ppt_x"/>
                                          </p:val>
                                        </p:tav>
                                      </p:tavLst>
                                    </p:anim>
                                    <p:anim calcmode="lin" valueType="num">
                                      <p:cBhvr additive="base">
                                        <p:cTn id="7" dur="500"/>
                                        <p:tgtEl>
                                          <p:spTgt spid="4"/>
                                        </p:tgtEl>
                                        <p:attrNameLst>
                                          <p:attrName>ppt_y</p:attrName>
                                        </p:attrNameLst>
                                      </p:cBhvr>
                                      <p:tavLst>
                                        <p:tav tm="0">
                                          <p:val>
                                            <p:strVal val="ppt_y"/>
                                          </p:val>
                                        </p:tav>
                                        <p:tav tm="100000">
                                          <p:val>
                                            <p:strVal val="1+ppt_h/2"/>
                                          </p:val>
                                        </p:tav>
                                      </p:tavLst>
                                    </p:anim>
                                    <p:set>
                                      <p:cBhvr>
                                        <p:cTn id="8" dur="1" fill="hold">
                                          <p:stCondLst>
                                            <p:cond delay="499"/>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0"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ppt_x"/>
                                          </p:val>
                                        </p:tav>
                                      </p:tavLst>
                                    </p:anim>
                                    <p:anim calcmode="lin" valueType="num">
                                      <p:cBhvr additive="base">
                                        <p:cTn id="13" dur="500"/>
                                        <p:tgtEl>
                                          <p:spTgt spid="6"/>
                                        </p:tgtEl>
                                        <p:attrNameLst>
                                          <p:attrName>ppt_y</p:attrName>
                                        </p:attrNameLst>
                                      </p:cBhvr>
                                      <p:tavLst>
                                        <p:tav tm="0">
                                          <p:val>
                                            <p:strVal val="ppt_y"/>
                                          </p:val>
                                        </p:tav>
                                        <p:tav tm="100000">
                                          <p:val>
                                            <p:strVal val="1+ppt_h/2"/>
                                          </p:val>
                                        </p:tav>
                                      </p:tavLst>
                                    </p:anim>
                                    <p:set>
                                      <p:cBhvr>
                                        <p:cTn id="14" dur="1" fill="hold">
                                          <p:stCondLst>
                                            <p:cond delay="499"/>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0" nodeType="clickEffect">
                                  <p:stCondLst>
                                    <p:cond delay="0"/>
                                  </p:stCondLst>
                                  <p:childTnLst>
                                    <p:anim calcmode="lin" valueType="num">
                                      <p:cBhvr additive="base">
                                        <p:cTn id="18" dur="500"/>
                                        <p:tgtEl>
                                          <p:spTgt spid="7"/>
                                        </p:tgtEl>
                                        <p:attrNameLst>
                                          <p:attrName>ppt_x</p:attrName>
                                        </p:attrNameLst>
                                      </p:cBhvr>
                                      <p:tavLst>
                                        <p:tav tm="0">
                                          <p:val>
                                            <p:strVal val="ppt_x"/>
                                          </p:val>
                                        </p:tav>
                                        <p:tav tm="100000">
                                          <p:val>
                                            <p:strVal val="ppt_x"/>
                                          </p:val>
                                        </p:tav>
                                      </p:tavLst>
                                    </p:anim>
                                    <p:anim calcmode="lin" valueType="num">
                                      <p:cBhvr additive="base">
                                        <p:cTn id="19" dur="500"/>
                                        <p:tgtEl>
                                          <p:spTgt spid="7"/>
                                        </p:tgtEl>
                                        <p:attrNameLst>
                                          <p:attrName>ppt_y</p:attrName>
                                        </p:attrNameLst>
                                      </p:cBhvr>
                                      <p:tavLst>
                                        <p:tav tm="0">
                                          <p:val>
                                            <p:strVal val="ppt_y"/>
                                          </p:val>
                                        </p:tav>
                                        <p:tav tm="100000">
                                          <p:val>
                                            <p:strVal val="1+ppt_h/2"/>
                                          </p:val>
                                        </p:tav>
                                      </p:tavLst>
                                    </p:anim>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8"/>
                                        </p:tgtEl>
                                        <p:attrNameLst>
                                          <p:attrName>ppt_x</p:attrName>
                                        </p:attrNameLst>
                                      </p:cBhvr>
                                      <p:tavLst>
                                        <p:tav tm="0">
                                          <p:val>
                                            <p:strVal val="ppt_x"/>
                                          </p:val>
                                        </p:tav>
                                        <p:tav tm="100000">
                                          <p:val>
                                            <p:strVal val="ppt_x"/>
                                          </p:val>
                                        </p:tav>
                                      </p:tavLst>
                                    </p:anim>
                                    <p:anim calcmode="lin" valueType="num">
                                      <p:cBhvr additive="base">
                                        <p:cTn id="25" dur="500"/>
                                        <p:tgtEl>
                                          <p:spTgt spid="8"/>
                                        </p:tgtEl>
                                        <p:attrNameLst>
                                          <p:attrName>ppt_y</p:attrName>
                                        </p:attrNameLst>
                                      </p:cBhvr>
                                      <p:tavLst>
                                        <p:tav tm="0">
                                          <p:val>
                                            <p:strVal val="ppt_y"/>
                                          </p:val>
                                        </p:tav>
                                        <p:tav tm="100000">
                                          <p:val>
                                            <p:strVal val="1+ppt_h/2"/>
                                          </p:val>
                                        </p:tav>
                                      </p:tavLst>
                                    </p:anim>
                                    <p:set>
                                      <p:cBhvr>
                                        <p:cTn id="26"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How do patents affect follow-on innovation?</a:t>
            </a:r>
          </a:p>
          <a:p>
            <a:r>
              <a:rPr lang="en-US" sz="3200" i="1"/>
              <a:t>Williams (</a:t>
            </a:r>
            <a:r>
              <a:rPr lang="cs-CZ" sz="3200" i="1"/>
              <a:t>JPE 2013</a:t>
            </a:r>
            <a:r>
              <a:rPr lang="en-US" sz="3200" i="1"/>
              <a:t>)</a:t>
            </a:r>
          </a:p>
        </p:txBody>
      </p:sp>
      <p:sp>
        <p:nvSpPr>
          <p:cNvPr id="5" name="Content Placeholder 2">
            <a:extLst>
              <a:ext uri="{FF2B5EF4-FFF2-40B4-BE49-F238E27FC236}">
                <a16:creationId xmlns:a16="http://schemas.microsoft.com/office/drawing/2014/main" id="{271CC867-800C-4138-947F-D5B8581517A9}"/>
              </a:ext>
            </a:extLst>
          </p:cNvPr>
          <p:cNvSpPr>
            <a:spLocks noGrp="1"/>
          </p:cNvSpPr>
          <p:nvPr>
            <p:ph idx="1"/>
          </p:nvPr>
        </p:nvSpPr>
        <p:spPr>
          <a:xfrm>
            <a:off x="838199" y="1705232"/>
            <a:ext cx="11065477" cy="5003953"/>
          </a:xfrm>
        </p:spPr>
        <p:txBody>
          <a:bodyPr>
            <a:noAutofit/>
          </a:bodyPr>
          <a:lstStyle/>
          <a:p>
            <a:r>
              <a:rPr lang="cs-CZ" sz="1800">
                <a:sym typeface="Wingdings" panose="05000000000000000000" pitchFamily="2" charset="2"/>
              </a:rPr>
              <a:t>Patenting awards protection but also requires a disclosure of technology</a:t>
            </a:r>
          </a:p>
          <a:p>
            <a:r>
              <a:rPr lang="cs-CZ" sz="1800">
                <a:sym typeface="Wingdings" panose="05000000000000000000" pitchFamily="2" charset="2"/>
              </a:rPr>
              <a:t>The aim of the disclosure is to allow follow-on innovation. But does it do so?</a:t>
            </a:r>
          </a:p>
          <a:p>
            <a:r>
              <a:rPr lang="cs-CZ" sz="1800">
                <a:sym typeface="Wingdings" panose="05000000000000000000" pitchFamily="2" charset="2"/>
              </a:rPr>
              <a:t>Hard to find a counterfactual – a valuable IP that could be protected but is not</a:t>
            </a:r>
          </a:p>
          <a:p>
            <a:r>
              <a:rPr lang="cs-CZ" sz="1800">
                <a:sym typeface="Wingdings" panose="05000000000000000000" pitchFamily="2" charset="2"/>
              </a:rPr>
              <a:t>The paper uses the temporary IP of a firm Celera over human genome</a:t>
            </a:r>
            <a:endParaRPr lang="cs-CZ" sz="1400">
              <a:sym typeface="Wingdings" panose="05000000000000000000" pitchFamily="2" charset="2"/>
            </a:endParaRPr>
          </a:p>
        </p:txBody>
      </p:sp>
      <p:pic>
        <p:nvPicPr>
          <p:cNvPr id="2" name="Picture 1">
            <a:extLst>
              <a:ext uri="{FF2B5EF4-FFF2-40B4-BE49-F238E27FC236}">
                <a16:creationId xmlns:a16="http://schemas.microsoft.com/office/drawing/2014/main" id="{C0BA6D7D-2BC7-413E-A037-F689B87D9FF5}"/>
              </a:ext>
            </a:extLst>
          </p:cNvPr>
          <p:cNvPicPr>
            <a:picLocks noChangeAspect="1"/>
          </p:cNvPicPr>
          <p:nvPr/>
        </p:nvPicPr>
        <p:blipFill>
          <a:blip r:embed="rId3"/>
          <a:stretch>
            <a:fillRect/>
          </a:stretch>
        </p:blipFill>
        <p:spPr>
          <a:xfrm>
            <a:off x="1362203" y="3358647"/>
            <a:ext cx="7163959" cy="3330923"/>
          </a:xfrm>
          <a:prstGeom prst="rect">
            <a:avLst/>
          </a:prstGeom>
        </p:spPr>
      </p:pic>
    </p:spTree>
    <p:extLst>
      <p:ext uri="{BB962C8B-B14F-4D97-AF65-F5344CB8AC3E}">
        <p14:creationId xmlns:p14="http://schemas.microsoft.com/office/powerpoint/2010/main" val="26361721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How do patents affect follow-on innovation?</a:t>
            </a:r>
          </a:p>
          <a:p>
            <a:r>
              <a:rPr lang="cs-CZ" sz="3200" i="1"/>
              <a:t>Williams (JPE 2013)</a:t>
            </a:r>
          </a:p>
        </p:txBody>
      </p:sp>
      <p:sp>
        <p:nvSpPr>
          <p:cNvPr id="5" name="Content Placeholder 2">
            <a:extLst>
              <a:ext uri="{FF2B5EF4-FFF2-40B4-BE49-F238E27FC236}">
                <a16:creationId xmlns:a16="http://schemas.microsoft.com/office/drawing/2014/main" id="{271CC867-800C-4138-947F-D5B8581517A9}"/>
              </a:ext>
            </a:extLst>
          </p:cNvPr>
          <p:cNvSpPr>
            <a:spLocks noGrp="1"/>
          </p:cNvSpPr>
          <p:nvPr>
            <p:ph idx="1"/>
          </p:nvPr>
        </p:nvSpPr>
        <p:spPr>
          <a:xfrm>
            <a:off x="838199" y="1466672"/>
            <a:ext cx="11065477" cy="5242513"/>
          </a:xfrm>
        </p:spPr>
        <p:txBody>
          <a:bodyPr>
            <a:noAutofit/>
          </a:bodyPr>
          <a:lstStyle/>
          <a:p>
            <a:r>
              <a:rPr lang="cs-CZ" sz="1800">
                <a:sym typeface="Wingdings" panose="05000000000000000000" pitchFamily="2" charset="2"/>
              </a:rPr>
              <a:t>Example:</a:t>
            </a:r>
            <a:endParaRPr lang="cs-CZ" sz="1800" dirty="0">
              <a:sym typeface="Wingdings" panose="05000000000000000000" pitchFamily="2" charset="2"/>
            </a:endParaRPr>
          </a:p>
          <a:p>
            <a:pPr lvl="1"/>
            <a:r>
              <a:rPr lang="cs-CZ" sz="1400">
                <a:sym typeface="Wingdings" panose="05000000000000000000" pitchFamily="2" charset="2"/>
              </a:rPr>
              <a:t>Celera holds IP on a human gene</a:t>
            </a:r>
            <a:endParaRPr lang="cs-CZ" sz="1400" dirty="0">
              <a:sym typeface="Wingdings" panose="05000000000000000000" pitchFamily="2" charset="2"/>
            </a:endParaRPr>
          </a:p>
          <a:p>
            <a:pPr lvl="1"/>
            <a:r>
              <a:rPr lang="cs-CZ" sz="1400">
                <a:sym typeface="Wingdings" panose="05000000000000000000" pitchFamily="2" charset="2"/>
              </a:rPr>
              <a:t>Pfizer discovers a genetic diagnostic test based on Celera‘s gene</a:t>
            </a:r>
          </a:p>
          <a:p>
            <a:pPr lvl="1"/>
            <a:r>
              <a:rPr lang="cs-CZ" sz="1400">
                <a:sym typeface="Wingdings" panose="05000000000000000000" pitchFamily="2" charset="2"/>
              </a:rPr>
              <a:t>In an ideal world, Celera and Pfizer would negotiate a licensing agreement, but in practice might not happen</a:t>
            </a:r>
          </a:p>
          <a:p>
            <a:pPr lvl="1"/>
            <a:r>
              <a:rPr lang="cs-CZ" sz="1400">
                <a:sym typeface="Wingdings" panose="05000000000000000000" pitchFamily="2" charset="2"/>
              </a:rPr>
              <a:t>Does Celera‘s IP discourage Pfizer from developing the drug?</a:t>
            </a:r>
          </a:p>
          <a:p>
            <a:r>
              <a:rPr lang="cs-CZ" sz="1800">
                <a:sym typeface="Wingdings" panose="05000000000000000000" pitchFamily="2" charset="2"/>
              </a:rPr>
              <a:t>The paper finds that Celera‘s IP protection led to a substantial reduction in subsequent research</a:t>
            </a:r>
          </a:p>
          <a:p>
            <a:endParaRPr lang="cs-CZ" sz="1800">
              <a:sym typeface="Wingdings" panose="05000000000000000000" pitchFamily="2" charset="2"/>
            </a:endParaRPr>
          </a:p>
          <a:p>
            <a:endParaRPr lang="cs-CZ" sz="1800">
              <a:sym typeface="Wingdings" panose="05000000000000000000" pitchFamily="2" charset="2"/>
            </a:endParaRPr>
          </a:p>
          <a:p>
            <a:endParaRPr lang="cs-CZ" sz="1800">
              <a:sym typeface="Wingdings" panose="05000000000000000000" pitchFamily="2" charset="2"/>
            </a:endParaRPr>
          </a:p>
          <a:p>
            <a:endParaRPr lang="cs-CZ" sz="1800">
              <a:sym typeface="Wingdings" panose="05000000000000000000" pitchFamily="2" charset="2"/>
            </a:endParaRPr>
          </a:p>
          <a:p>
            <a:endParaRPr lang="cs-CZ" sz="1800">
              <a:sym typeface="Wingdings" panose="05000000000000000000" pitchFamily="2" charset="2"/>
            </a:endParaRPr>
          </a:p>
          <a:p>
            <a:endParaRPr lang="cs-CZ" sz="1800">
              <a:sym typeface="Wingdings" panose="05000000000000000000" pitchFamily="2" charset="2"/>
            </a:endParaRPr>
          </a:p>
          <a:p>
            <a:endParaRPr lang="cs-CZ" sz="1800">
              <a:sym typeface="Wingdings" panose="05000000000000000000" pitchFamily="2" charset="2"/>
            </a:endParaRPr>
          </a:p>
          <a:p>
            <a:r>
              <a:rPr lang="cs-CZ" sz="1800">
                <a:sym typeface="Wingdings" panose="05000000000000000000" pitchFamily="2" charset="2"/>
              </a:rPr>
              <a:t>In a separate paper, </a:t>
            </a:r>
            <a:r>
              <a:rPr lang="en-US" sz="1800">
                <a:sym typeface="Wingdings" panose="05000000000000000000" pitchFamily="2" charset="2"/>
              </a:rPr>
              <a:t>Sampat and Williams (AER 2019)</a:t>
            </a:r>
            <a:r>
              <a:rPr lang="cs-CZ" sz="1800">
                <a:sym typeface="Wingdings" panose="05000000000000000000" pitchFamily="2" charset="2"/>
              </a:rPr>
              <a:t> </a:t>
            </a:r>
            <a:r>
              <a:rPr lang="cs-CZ" sz="1800" u="sng">
                <a:sym typeface="Wingdings" panose="05000000000000000000" pitchFamily="2" charset="2"/>
              </a:rPr>
              <a:t>do not </a:t>
            </a:r>
            <a:r>
              <a:rPr lang="cs-CZ" sz="1800">
                <a:sym typeface="Wingdings" panose="05000000000000000000" pitchFamily="2" charset="2"/>
              </a:rPr>
              <a:t>find a similar negative effect in the case of patents</a:t>
            </a:r>
          </a:p>
          <a:p>
            <a:pPr marL="0" indent="0">
              <a:buNone/>
            </a:pPr>
            <a:r>
              <a:rPr lang="cs-CZ" sz="1800">
                <a:sym typeface="Wingdings" panose="05000000000000000000" pitchFamily="2" charset="2"/>
              </a:rPr>
              <a:t>      indicates a key role of the disclosure in the case of patents vs. more limited disclosure in the case of Celera</a:t>
            </a:r>
            <a:endParaRPr lang="en-US" sz="1800">
              <a:sym typeface="Wingdings" panose="05000000000000000000" pitchFamily="2" charset="2"/>
            </a:endParaRPr>
          </a:p>
          <a:p>
            <a:endParaRPr lang="cs-CZ" sz="1800">
              <a:sym typeface="Wingdings" panose="05000000000000000000" pitchFamily="2" charset="2"/>
            </a:endParaRPr>
          </a:p>
        </p:txBody>
      </p:sp>
      <p:pic>
        <p:nvPicPr>
          <p:cNvPr id="6" name="Picture 5">
            <a:extLst>
              <a:ext uri="{FF2B5EF4-FFF2-40B4-BE49-F238E27FC236}">
                <a16:creationId xmlns:a16="http://schemas.microsoft.com/office/drawing/2014/main" id="{4D09F940-7073-47FE-B6A0-9C527BCFB33F}"/>
              </a:ext>
            </a:extLst>
          </p:cNvPr>
          <p:cNvPicPr>
            <a:picLocks noChangeAspect="1"/>
          </p:cNvPicPr>
          <p:nvPr/>
        </p:nvPicPr>
        <p:blipFill>
          <a:blip r:embed="rId3"/>
          <a:stretch>
            <a:fillRect/>
          </a:stretch>
        </p:blipFill>
        <p:spPr>
          <a:xfrm>
            <a:off x="1332084" y="3272609"/>
            <a:ext cx="6740998" cy="2324719"/>
          </a:xfrm>
          <a:prstGeom prst="rect">
            <a:avLst/>
          </a:prstGeom>
        </p:spPr>
      </p:pic>
    </p:spTree>
    <p:extLst>
      <p:ext uri="{BB962C8B-B14F-4D97-AF65-F5344CB8AC3E}">
        <p14:creationId xmlns:p14="http://schemas.microsoft.com/office/powerpoint/2010/main" val="4033480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66672"/>
            <a:ext cx="10999573" cy="5013914"/>
          </a:xfrm>
        </p:spPr>
        <p:txBody>
          <a:bodyPr>
            <a:noAutofit/>
          </a:bodyPr>
          <a:lstStyle/>
          <a:p>
            <a:r>
              <a:rPr lang="en-US" sz="1800">
                <a:sym typeface="Wingdings" panose="05000000000000000000" pitchFamily="2" charset="2"/>
              </a:rPr>
              <a:t>Bloom et al. (2013) and many other studies assume all observed spillovers are (positive) externalities</a:t>
            </a:r>
          </a:p>
          <a:p>
            <a:r>
              <a:rPr lang="en-US" sz="1800">
                <a:sym typeface="Wingdings" panose="05000000000000000000" pitchFamily="2" charset="2"/>
              </a:rPr>
              <a:t>But firms can monetize their R&amp;D in technology markets (e.g. through licensing), so some of the observed spillovers are simply results of market transcations</a:t>
            </a:r>
          </a:p>
          <a:p>
            <a:pPr lvl="1"/>
            <a:r>
              <a:rPr lang="en-US" sz="1800">
                <a:sym typeface="Wingdings" panose="05000000000000000000" pitchFamily="2" charset="2"/>
              </a:rPr>
              <a:t>E.g.: IBM received $1.2 billion in royalty payments in 2017 alone</a:t>
            </a:r>
          </a:p>
          <a:p>
            <a:r>
              <a:rPr lang="en-US" sz="1800">
                <a:sym typeface="Wingdings" panose="05000000000000000000" pitchFamily="2" charset="2"/>
              </a:rPr>
              <a:t>Arqué-Castells and Spulber (2022) </a:t>
            </a:r>
          </a:p>
          <a:p>
            <a:pPr lvl="1"/>
            <a:r>
              <a:rPr lang="en-US" sz="1800">
                <a:sym typeface="Wingdings" panose="05000000000000000000" pitchFamily="2" charset="2"/>
              </a:rPr>
              <a:t>Extend the Bloom et al framework to separately measure </a:t>
            </a:r>
          </a:p>
          <a:p>
            <a:pPr marL="1257300" lvl="2" indent="-342900">
              <a:buFont typeface="+mj-lt"/>
              <a:buAutoNum type="arabicPeriod"/>
            </a:pPr>
            <a:r>
              <a:rPr lang="en-US" sz="1800" b="1">
                <a:sym typeface="Wingdings" panose="05000000000000000000" pitchFamily="2" charset="2"/>
              </a:rPr>
              <a:t>involuntary spillovers </a:t>
            </a:r>
          </a:p>
          <a:p>
            <a:pPr marL="1257300" lvl="2" indent="-342900">
              <a:buFont typeface="+mj-lt"/>
              <a:buAutoNum type="arabicPeriod"/>
            </a:pPr>
            <a:r>
              <a:rPr lang="en-US" sz="1800" b="1">
                <a:sym typeface="Wingdings" panose="05000000000000000000" pitchFamily="2" charset="2"/>
              </a:rPr>
              <a:t>voluntary knowledge transfers</a:t>
            </a:r>
          </a:p>
          <a:p>
            <a:pPr lvl="1"/>
            <a:r>
              <a:rPr lang="en-US" sz="1800">
                <a:sym typeface="Wingdings" panose="05000000000000000000" pitchFamily="2" charset="2"/>
              </a:rPr>
              <a:t>Construct a new database of voluntary knowledge transfers based on disclosures mandated by the US Securities and Exchange Commission (SEC) and voluntary disclosures to the US Patent and Trademark Office (USPTO) including</a:t>
            </a:r>
          </a:p>
          <a:p>
            <a:pPr lvl="2"/>
            <a:r>
              <a:rPr lang="en-US" sz="1800" b="1">
                <a:sym typeface="Wingdings" panose="05000000000000000000" pitchFamily="2" charset="2"/>
              </a:rPr>
              <a:t>Patent transfers </a:t>
            </a:r>
            <a:r>
              <a:rPr lang="en-US" sz="1800">
                <a:sym typeface="Wingdings" panose="05000000000000000000" pitchFamily="2" charset="2"/>
              </a:rPr>
              <a:t>– Firm A sells a patent to firm B</a:t>
            </a:r>
          </a:p>
          <a:p>
            <a:pPr lvl="2"/>
            <a:r>
              <a:rPr lang="en-US" sz="1800" b="1">
                <a:sym typeface="Wingdings" panose="05000000000000000000" pitchFamily="2" charset="2"/>
              </a:rPr>
              <a:t>Licensing </a:t>
            </a:r>
            <a:r>
              <a:rPr lang="en-US" sz="1800">
                <a:sym typeface="Wingdings" panose="05000000000000000000" pitchFamily="2" charset="2"/>
              </a:rPr>
              <a:t>– Firm A allows firm B to use the patented technology (for a fee)</a:t>
            </a:r>
          </a:p>
          <a:p>
            <a:pPr lvl="2"/>
            <a:r>
              <a:rPr lang="en-US" sz="1800" b="1">
                <a:sym typeface="Wingdings" panose="05000000000000000000" pitchFamily="2" charset="2"/>
              </a:rPr>
              <a:t>Cross licensing </a:t>
            </a:r>
            <a:r>
              <a:rPr lang="en-US" sz="1800">
                <a:sym typeface="Wingdings" panose="05000000000000000000" pitchFamily="2" charset="2"/>
              </a:rPr>
              <a:t>– Firms A and B allow each other to use their respective patented technologies</a:t>
            </a:r>
          </a:p>
          <a:p>
            <a:pPr lvl="2"/>
            <a:r>
              <a:rPr lang="en-US" sz="1800" b="1">
                <a:sym typeface="Wingdings" panose="05000000000000000000" pitchFamily="2" charset="2"/>
              </a:rPr>
              <a:t>R&amp;D alliances </a:t>
            </a:r>
            <a:r>
              <a:rPr lang="en-US" sz="1800">
                <a:sym typeface="Wingdings" panose="05000000000000000000" pitchFamily="2" charset="2"/>
              </a:rPr>
              <a:t>– Firms A and B collaborate on R&amp;D and both are allowed to use the resulting technology</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Unintended spillovers vs. technology markets</a:t>
            </a:r>
            <a:endParaRPr lang="cs-CZ"/>
          </a:p>
          <a:p>
            <a:r>
              <a:rPr lang="cs-CZ" sz="3200" i="1"/>
              <a:t>Arqué-Castells</a:t>
            </a:r>
            <a:r>
              <a:rPr lang="en-US" sz="3200" i="1"/>
              <a:t> and Spulber </a:t>
            </a:r>
            <a:r>
              <a:rPr lang="cs-CZ" sz="3200" i="1"/>
              <a:t>(</a:t>
            </a:r>
            <a:r>
              <a:rPr lang="en-US" sz="3200" i="1"/>
              <a:t>JPE</a:t>
            </a:r>
            <a:r>
              <a:rPr lang="cs-CZ" sz="3200" i="1"/>
              <a:t>, 20</a:t>
            </a:r>
            <a:r>
              <a:rPr lang="en-US" sz="3200" i="1"/>
              <a:t>22</a:t>
            </a:r>
            <a:r>
              <a:rPr lang="cs-CZ" sz="3200" i="1"/>
              <a:t>)</a:t>
            </a:r>
            <a:endParaRPr lang="cs-CZ" sz="3200" i="1" dirty="0"/>
          </a:p>
        </p:txBody>
      </p:sp>
    </p:spTree>
    <p:extLst>
      <p:ext uri="{BB962C8B-B14F-4D97-AF65-F5344CB8AC3E}">
        <p14:creationId xmlns:p14="http://schemas.microsoft.com/office/powerpoint/2010/main" val="40540672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6038334"/>
            <a:ext cx="10999573" cy="442251"/>
          </a:xfrm>
        </p:spPr>
        <p:txBody>
          <a:bodyPr>
            <a:noAutofit/>
          </a:bodyPr>
          <a:lstStyle/>
          <a:p>
            <a:r>
              <a:rPr lang="en-US" sz="1800">
                <a:sym typeface="Wingdings" panose="05000000000000000000" pitchFamily="2" charset="2"/>
              </a:rPr>
              <a:t>Accounting for the voluntary transfers somewhat reduces the wedge between the private and social returns to R&amp;D (but there are still large involuntary spillovers!)</a:t>
            </a:r>
          </a:p>
          <a:p>
            <a:endParaRPr lang="en-US" sz="180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Unintended spillovers vs. technology markets</a:t>
            </a:r>
            <a:endParaRPr lang="cs-CZ"/>
          </a:p>
          <a:p>
            <a:r>
              <a:rPr lang="cs-CZ" sz="3200" i="1"/>
              <a:t>Arqué-Castells</a:t>
            </a:r>
            <a:r>
              <a:rPr lang="en-US" sz="3200" i="1"/>
              <a:t> and Spulber </a:t>
            </a:r>
            <a:r>
              <a:rPr lang="cs-CZ" sz="3200" i="1"/>
              <a:t>(</a:t>
            </a:r>
            <a:r>
              <a:rPr lang="en-US" sz="3200" i="1"/>
              <a:t>JPE</a:t>
            </a:r>
            <a:r>
              <a:rPr lang="cs-CZ" sz="3200" i="1"/>
              <a:t>, 20</a:t>
            </a:r>
            <a:r>
              <a:rPr lang="en-US" sz="3200" i="1"/>
              <a:t>22</a:t>
            </a:r>
            <a:r>
              <a:rPr lang="cs-CZ" sz="3200" i="1"/>
              <a:t>)</a:t>
            </a:r>
            <a:endParaRPr lang="cs-CZ" sz="3200" i="1" dirty="0"/>
          </a:p>
        </p:txBody>
      </p:sp>
      <p:pic>
        <p:nvPicPr>
          <p:cNvPr id="9" name="Picture 8">
            <a:extLst>
              <a:ext uri="{FF2B5EF4-FFF2-40B4-BE49-F238E27FC236}">
                <a16:creationId xmlns:a16="http://schemas.microsoft.com/office/drawing/2014/main" id="{FDA2DD40-7D11-4599-91AA-6DBF2CDEF6E3}"/>
              </a:ext>
            </a:extLst>
          </p:cNvPr>
          <p:cNvPicPr>
            <a:picLocks noChangeAspect="1"/>
          </p:cNvPicPr>
          <p:nvPr/>
        </p:nvPicPr>
        <p:blipFill>
          <a:blip r:embed="rId3"/>
          <a:stretch>
            <a:fillRect/>
          </a:stretch>
        </p:blipFill>
        <p:spPr>
          <a:xfrm>
            <a:off x="1589903" y="1553696"/>
            <a:ext cx="8147222" cy="4397613"/>
          </a:xfrm>
          <a:prstGeom prst="rect">
            <a:avLst/>
          </a:prstGeom>
        </p:spPr>
      </p:pic>
    </p:spTree>
    <p:extLst>
      <p:ext uri="{BB962C8B-B14F-4D97-AF65-F5344CB8AC3E}">
        <p14:creationId xmlns:p14="http://schemas.microsoft.com/office/powerpoint/2010/main" val="3162783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Autofit/>
          </a:bodyPr>
          <a:lstStyle/>
          <a:p>
            <a:pPr marL="0" indent="0">
              <a:buNone/>
            </a:pPr>
            <a:r>
              <a:rPr lang="cs-CZ" sz="2000" b="1" dirty="0">
                <a:sym typeface="Wingdings" panose="05000000000000000000" pitchFamily="2" charset="2"/>
              </a:rPr>
              <a:t>IPP in </a:t>
            </a:r>
            <a:r>
              <a:rPr lang="cs-CZ" sz="2000" b="1" dirty="0" err="1">
                <a:sym typeface="Wingdings" panose="05000000000000000000" pitchFamily="2" charset="2"/>
              </a:rPr>
              <a:t>practice</a:t>
            </a:r>
            <a:endParaRPr lang="cs-CZ" sz="2000" b="1" dirty="0">
              <a:sym typeface="Wingdings" panose="05000000000000000000" pitchFamily="2" charset="2"/>
            </a:endParaRPr>
          </a:p>
          <a:p>
            <a:r>
              <a:rPr lang="cs-CZ" sz="2000" dirty="0" err="1">
                <a:sym typeface="Wingdings" panose="05000000000000000000" pitchFamily="2" charset="2"/>
              </a:rPr>
              <a:t>Surveys</a:t>
            </a:r>
            <a:r>
              <a:rPr lang="cs-CZ" sz="2000" dirty="0">
                <a:sym typeface="Wingdings" panose="05000000000000000000" pitchFamily="2" charset="2"/>
              </a:rPr>
              <a:t> of </a:t>
            </a:r>
            <a:r>
              <a:rPr lang="cs-CZ" sz="2000" dirty="0" err="1">
                <a:sym typeface="Wingdings" panose="05000000000000000000" pitchFamily="2" charset="2"/>
              </a:rPr>
              <a:t>innovators</a:t>
            </a:r>
            <a:r>
              <a:rPr lang="cs-CZ" sz="2000" dirty="0">
                <a:sym typeface="Wingdings" panose="05000000000000000000" pitchFamily="2" charset="2"/>
              </a:rPr>
              <a:t> </a:t>
            </a:r>
            <a:r>
              <a:rPr lang="cs-CZ" sz="2000" dirty="0" err="1">
                <a:sym typeface="Wingdings" panose="05000000000000000000" pitchFamily="2" charset="2"/>
              </a:rPr>
              <a:t>suggest</a:t>
            </a:r>
            <a:r>
              <a:rPr lang="cs-CZ" sz="2000" dirty="0">
                <a:sym typeface="Wingdings" panose="05000000000000000000" pitchFamily="2" charset="2"/>
              </a:rPr>
              <a:t> the </a:t>
            </a:r>
            <a:r>
              <a:rPr lang="cs-CZ" sz="2000" dirty="0" err="1">
                <a:sym typeface="Wingdings" panose="05000000000000000000" pitchFamily="2" charset="2"/>
              </a:rPr>
              <a:t>following</a:t>
            </a:r>
            <a:r>
              <a:rPr lang="cs-CZ" sz="2000" dirty="0">
                <a:sym typeface="Wingdings" panose="05000000000000000000" pitchFamily="2" charset="2"/>
              </a:rPr>
              <a:t> </a:t>
            </a:r>
            <a:r>
              <a:rPr lang="cs-CZ" sz="2000" dirty="0" err="1">
                <a:sym typeface="Wingdings" panose="05000000000000000000" pitchFamily="2" charset="2"/>
              </a:rPr>
              <a:t>strategies</a:t>
            </a:r>
            <a:r>
              <a:rPr lang="cs-CZ" sz="2000" dirty="0">
                <a:sym typeface="Wingdings" panose="05000000000000000000" pitchFamily="2" charset="2"/>
              </a:rPr>
              <a:t> more </a:t>
            </a:r>
            <a:r>
              <a:rPr lang="cs-CZ" sz="2000" dirty="0" err="1">
                <a:sym typeface="Wingdings" panose="05000000000000000000" pitchFamily="2" charset="2"/>
              </a:rPr>
              <a:t>important</a:t>
            </a:r>
            <a:r>
              <a:rPr lang="cs-CZ" sz="2000" dirty="0">
                <a:sym typeface="Wingdings" panose="05000000000000000000" pitchFamily="2" charset="2"/>
              </a:rPr>
              <a:t> </a:t>
            </a:r>
            <a:r>
              <a:rPr lang="cs-CZ" sz="2000" dirty="0" err="1">
                <a:sym typeface="Wingdings" panose="05000000000000000000" pitchFamily="2" charset="2"/>
              </a:rPr>
              <a:t>than</a:t>
            </a:r>
            <a:r>
              <a:rPr lang="cs-CZ" sz="2000" dirty="0">
                <a:sym typeface="Wingdings" panose="05000000000000000000" pitchFamily="2" charset="2"/>
              </a:rPr>
              <a:t> </a:t>
            </a:r>
            <a:r>
              <a:rPr lang="cs-CZ" sz="2000" dirty="0" err="1">
                <a:sym typeface="Wingdings" panose="05000000000000000000" pitchFamily="2" charset="2"/>
              </a:rPr>
              <a:t>patents</a:t>
            </a:r>
            <a:r>
              <a:rPr lang="cs-CZ" sz="2000" dirty="0">
                <a:sym typeface="Wingdings" panose="05000000000000000000" pitchFamily="2" charset="2"/>
              </a:rPr>
              <a:t>:</a:t>
            </a:r>
          </a:p>
          <a:p>
            <a:pPr lvl="1"/>
            <a:r>
              <a:rPr lang="cs-CZ" sz="2000" b="1" dirty="0" err="1">
                <a:sym typeface="Wingdings" panose="05000000000000000000" pitchFamily="2" charset="2"/>
              </a:rPr>
              <a:t>Secrecy</a:t>
            </a:r>
            <a:r>
              <a:rPr lang="cs-CZ" sz="2000" dirty="0">
                <a:sym typeface="Wingdings" panose="05000000000000000000" pitchFamily="2" charset="2"/>
              </a:rPr>
              <a:t> (</a:t>
            </a:r>
            <a:r>
              <a:rPr lang="cs-CZ" sz="2000" dirty="0" err="1">
                <a:sym typeface="Wingdings" panose="05000000000000000000" pitchFamily="2" charset="2"/>
              </a:rPr>
              <a:t>mainly</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a:t>
            </a:r>
            <a:r>
              <a:rPr lang="cs-CZ" sz="2000" dirty="0" err="1">
                <a:sym typeface="Wingdings" panose="05000000000000000000" pitchFamily="2" charset="2"/>
              </a:rPr>
              <a:t>process</a:t>
            </a:r>
            <a:r>
              <a:rPr lang="cs-CZ" sz="2000" dirty="0">
                <a:sym typeface="Wingdings" panose="05000000000000000000" pitchFamily="2" charset="2"/>
              </a:rPr>
              <a:t> </a:t>
            </a:r>
            <a:r>
              <a:rPr lang="cs-CZ" sz="2000" dirty="0" err="1">
                <a:sym typeface="Wingdings" panose="05000000000000000000" pitchFamily="2" charset="2"/>
              </a:rPr>
              <a:t>innovation</a:t>
            </a:r>
            <a:r>
              <a:rPr lang="cs-CZ" sz="2000" dirty="0">
                <a:sym typeface="Wingdings" panose="05000000000000000000" pitchFamily="2" charset="2"/>
              </a:rPr>
              <a:t>)</a:t>
            </a:r>
          </a:p>
          <a:p>
            <a:pPr lvl="2"/>
            <a:r>
              <a:rPr lang="cs-CZ" dirty="0" err="1">
                <a:sym typeface="Wingdings" panose="05000000000000000000" pitchFamily="2" charset="2"/>
              </a:rPr>
              <a:t>From</a:t>
            </a:r>
            <a:r>
              <a:rPr lang="cs-CZ" dirty="0">
                <a:sym typeface="Wingdings" panose="05000000000000000000" pitchFamily="2" charset="2"/>
              </a:rPr>
              <a:t> </a:t>
            </a:r>
            <a:r>
              <a:rPr lang="cs-CZ" dirty="0" err="1">
                <a:sym typeface="Wingdings" panose="05000000000000000000" pitchFamily="2" charset="2"/>
              </a:rPr>
              <a:t>welfare</a:t>
            </a:r>
            <a:r>
              <a:rPr lang="cs-CZ" dirty="0">
                <a:sym typeface="Wingdings" panose="05000000000000000000" pitchFamily="2" charset="2"/>
              </a:rPr>
              <a:t> </a:t>
            </a:r>
            <a:r>
              <a:rPr lang="cs-CZ" dirty="0" err="1">
                <a:sym typeface="Wingdings" panose="05000000000000000000" pitchFamily="2" charset="2"/>
              </a:rPr>
              <a:t>perspective</a:t>
            </a:r>
            <a:r>
              <a:rPr lang="cs-CZ" dirty="0">
                <a:sym typeface="Wingdings" panose="05000000000000000000" pitchFamily="2" charset="2"/>
              </a:rPr>
              <a:t>: </a:t>
            </a:r>
            <a:r>
              <a:rPr lang="cs-CZ" dirty="0" err="1">
                <a:sym typeface="Wingdings" panose="05000000000000000000" pitchFamily="2" charset="2"/>
              </a:rPr>
              <a:t>solves</a:t>
            </a:r>
            <a:r>
              <a:rPr lang="cs-CZ" dirty="0">
                <a:sym typeface="Wingdings" panose="05000000000000000000" pitchFamily="2" charset="2"/>
              </a:rPr>
              <a:t> the </a:t>
            </a:r>
            <a:r>
              <a:rPr lang="cs-CZ" dirty="0" err="1">
                <a:sym typeface="Wingdings" panose="05000000000000000000" pitchFamily="2" charset="2"/>
              </a:rPr>
              <a:t>underprovision</a:t>
            </a:r>
            <a:r>
              <a:rPr lang="cs-CZ" dirty="0">
                <a:sym typeface="Wingdings" panose="05000000000000000000" pitchFamily="2" charset="2"/>
              </a:rPr>
              <a:t> </a:t>
            </a:r>
            <a:r>
              <a:rPr lang="cs-CZ" dirty="0" err="1">
                <a:sym typeface="Wingdings" panose="05000000000000000000" pitchFamily="2" charset="2"/>
              </a:rPr>
              <a:t>due</a:t>
            </a:r>
            <a:r>
              <a:rPr lang="cs-CZ" dirty="0">
                <a:sym typeface="Wingdings" panose="05000000000000000000" pitchFamily="2" charset="2"/>
              </a:rPr>
              <a:t> to </a:t>
            </a:r>
            <a:r>
              <a:rPr lang="cs-CZ" dirty="0" err="1">
                <a:sym typeface="Wingdings" panose="05000000000000000000" pitchFamily="2" charset="2"/>
              </a:rPr>
              <a:t>spillovers</a:t>
            </a:r>
            <a:r>
              <a:rPr lang="cs-CZ" dirty="0">
                <a:sym typeface="Wingdings" panose="05000000000000000000" pitchFamily="2" charset="2"/>
              </a:rPr>
              <a:t>, but </a:t>
            </a:r>
            <a:r>
              <a:rPr lang="cs-CZ" dirty="0" err="1">
                <a:sym typeface="Wingdings" panose="05000000000000000000" pitchFamily="2" charset="2"/>
              </a:rPr>
              <a:t>leads</a:t>
            </a:r>
            <a:r>
              <a:rPr lang="cs-CZ" dirty="0">
                <a:sym typeface="Wingdings" panose="05000000000000000000" pitchFamily="2" charset="2"/>
              </a:rPr>
              <a:t> to </a:t>
            </a:r>
            <a:r>
              <a:rPr lang="cs-CZ" dirty="0" err="1">
                <a:sym typeface="Wingdings" panose="05000000000000000000" pitchFamily="2" charset="2"/>
              </a:rPr>
              <a:t>underutilisation</a:t>
            </a:r>
            <a:endParaRPr lang="cs-CZ" dirty="0">
              <a:sym typeface="Wingdings" panose="05000000000000000000" pitchFamily="2" charset="2"/>
            </a:endParaRPr>
          </a:p>
          <a:p>
            <a:pPr lvl="1"/>
            <a:r>
              <a:rPr lang="cs-CZ" sz="2000" b="1">
                <a:sym typeface="Wingdings" panose="05000000000000000000" pitchFamily="2" charset="2"/>
              </a:rPr>
              <a:t>First-mover </a:t>
            </a:r>
            <a:r>
              <a:rPr lang="cs-CZ" sz="2000" b="1" dirty="0" err="1">
                <a:sym typeface="Wingdings" panose="05000000000000000000" pitchFamily="2" charset="2"/>
              </a:rPr>
              <a:t>advantage</a:t>
            </a:r>
            <a:r>
              <a:rPr lang="cs-CZ" sz="2000" b="1" dirty="0">
                <a:sym typeface="Wingdings" panose="05000000000000000000" pitchFamily="2" charset="2"/>
              </a:rPr>
              <a:t> </a:t>
            </a:r>
            <a:r>
              <a:rPr lang="cs-CZ" sz="2000" dirty="0">
                <a:sym typeface="Wingdings" panose="05000000000000000000" pitchFamily="2" charset="2"/>
              </a:rPr>
              <a:t>(</a:t>
            </a:r>
            <a:r>
              <a:rPr lang="cs-CZ" sz="2000" dirty="0" err="1">
                <a:sym typeface="Wingdings" panose="05000000000000000000" pitchFamily="2" charset="2"/>
              </a:rPr>
              <a:t>mainly</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a:t>
            </a:r>
            <a:r>
              <a:rPr lang="cs-CZ" sz="2000" dirty="0" err="1">
                <a:sym typeface="Wingdings" panose="05000000000000000000" pitchFamily="2" charset="2"/>
              </a:rPr>
              <a:t>product</a:t>
            </a:r>
            <a:r>
              <a:rPr lang="cs-CZ" sz="2000" dirty="0">
                <a:sym typeface="Wingdings" panose="05000000000000000000" pitchFamily="2" charset="2"/>
              </a:rPr>
              <a:t> </a:t>
            </a:r>
            <a:r>
              <a:rPr lang="cs-CZ" sz="2000" dirty="0" err="1">
                <a:sym typeface="Wingdings" panose="05000000000000000000" pitchFamily="2" charset="2"/>
              </a:rPr>
              <a:t>innovation</a:t>
            </a:r>
            <a:r>
              <a:rPr lang="cs-CZ" sz="2000" dirty="0">
                <a:sym typeface="Wingdings" panose="05000000000000000000" pitchFamily="2" charset="2"/>
              </a:rPr>
              <a:t>)</a:t>
            </a:r>
          </a:p>
          <a:p>
            <a:r>
              <a:rPr lang="cs-CZ" sz="2000" dirty="0" err="1">
                <a:sym typeface="Wingdings" panose="05000000000000000000" pitchFamily="2" charset="2"/>
              </a:rPr>
              <a:t>Why</a:t>
            </a:r>
            <a:r>
              <a:rPr lang="cs-CZ" sz="2000" dirty="0">
                <a:sym typeface="Wingdings" panose="05000000000000000000" pitchFamily="2" charset="2"/>
              </a:rPr>
              <a:t> are </a:t>
            </a:r>
            <a:r>
              <a:rPr lang="cs-CZ" sz="2000" dirty="0" err="1">
                <a:sym typeface="Wingdings" panose="05000000000000000000" pitchFamily="2" charset="2"/>
              </a:rPr>
              <a:t>patents</a:t>
            </a:r>
            <a:r>
              <a:rPr lang="cs-CZ" sz="2000" dirty="0">
                <a:sym typeface="Wingdings" panose="05000000000000000000" pitchFamily="2" charset="2"/>
              </a:rPr>
              <a:t> not </a:t>
            </a:r>
            <a:r>
              <a:rPr lang="cs-CZ" sz="2000" dirty="0" err="1">
                <a:sym typeface="Wingdings" panose="05000000000000000000" pitchFamily="2" charset="2"/>
              </a:rPr>
              <a:t>effective</a:t>
            </a:r>
            <a:r>
              <a:rPr lang="cs-CZ" sz="2000" dirty="0">
                <a:sym typeface="Wingdings" panose="05000000000000000000" pitchFamily="2" charset="2"/>
              </a:rPr>
              <a:t>?</a:t>
            </a:r>
          </a:p>
          <a:p>
            <a:pPr lvl="1"/>
            <a:r>
              <a:rPr lang="en-US" sz="2000" dirty="0">
                <a:sym typeface="Wingdings" panose="05000000000000000000" pitchFamily="2" charset="2"/>
              </a:rPr>
              <a:t>Requires disclosure</a:t>
            </a:r>
            <a:endParaRPr lang="cs-CZ" sz="2000" dirty="0">
              <a:sym typeface="Wingdings" panose="05000000000000000000" pitchFamily="2" charset="2"/>
            </a:endParaRPr>
          </a:p>
          <a:p>
            <a:pPr lvl="1"/>
            <a:r>
              <a:rPr lang="cs-CZ" sz="2000" dirty="0" err="1">
                <a:sym typeface="Wingdings" panose="05000000000000000000" pitchFamily="2" charset="2"/>
              </a:rPr>
              <a:t>They</a:t>
            </a:r>
            <a:r>
              <a:rPr lang="cs-CZ" sz="2000" dirty="0">
                <a:sym typeface="Wingdings" panose="05000000000000000000" pitchFamily="2" charset="2"/>
              </a:rPr>
              <a:t> </a:t>
            </a:r>
            <a:r>
              <a:rPr lang="cs-CZ" sz="2000" dirty="0" err="1">
                <a:sym typeface="Wingdings" panose="05000000000000000000" pitchFamily="2" charset="2"/>
              </a:rPr>
              <a:t>can</a:t>
            </a:r>
            <a:r>
              <a:rPr lang="cs-CZ" sz="2000" dirty="0">
                <a:sym typeface="Wingdings" panose="05000000000000000000" pitchFamily="2" charset="2"/>
              </a:rPr>
              <a:t> </a:t>
            </a:r>
            <a:r>
              <a:rPr lang="cs-CZ" sz="2000" dirty="0" err="1">
                <a:sym typeface="Wingdings" panose="05000000000000000000" pitchFamily="2" charset="2"/>
              </a:rPr>
              <a:t>be</a:t>
            </a:r>
            <a:r>
              <a:rPr lang="cs-CZ" sz="2000" dirty="0">
                <a:sym typeface="Wingdings" panose="05000000000000000000" pitchFamily="2" charset="2"/>
              </a:rPr>
              <a:t> „</a:t>
            </a:r>
            <a:r>
              <a:rPr lang="cs-CZ" sz="2000" dirty="0" err="1">
                <a:sym typeface="Wingdings" panose="05000000000000000000" pitchFamily="2" charset="2"/>
              </a:rPr>
              <a:t>invented</a:t>
            </a:r>
            <a:r>
              <a:rPr lang="cs-CZ" sz="2000" dirty="0">
                <a:sym typeface="Wingdings" panose="05000000000000000000" pitchFamily="2" charset="2"/>
              </a:rPr>
              <a:t> </a:t>
            </a:r>
            <a:r>
              <a:rPr lang="cs-CZ" sz="2000" dirty="0" err="1">
                <a:sym typeface="Wingdings" panose="05000000000000000000" pitchFamily="2" charset="2"/>
              </a:rPr>
              <a:t>around</a:t>
            </a:r>
            <a:r>
              <a:rPr lang="cs-CZ" sz="2000" dirty="0">
                <a:sym typeface="Wingdings" panose="05000000000000000000" pitchFamily="2" charset="2"/>
              </a:rPr>
              <a:t>“ by </a:t>
            </a:r>
            <a:r>
              <a:rPr lang="cs-CZ" sz="2000" dirty="0" err="1">
                <a:sym typeface="Wingdings" panose="05000000000000000000" pitchFamily="2" charset="2"/>
              </a:rPr>
              <a:t>imitators</a:t>
            </a:r>
            <a:endParaRPr lang="en-US" sz="2000" dirty="0">
              <a:sym typeface="Wingdings" panose="05000000000000000000" pitchFamily="2" charset="2"/>
            </a:endParaRPr>
          </a:p>
          <a:p>
            <a:pPr lvl="1"/>
            <a:r>
              <a:rPr lang="en-US" sz="2000" dirty="0">
                <a:sym typeface="Wingdings" panose="05000000000000000000" pitchFamily="2" charset="2"/>
              </a:rPr>
              <a:t>Costly to enforce</a:t>
            </a:r>
          </a:p>
          <a:p>
            <a:r>
              <a:rPr lang="cs-CZ" sz="2000" dirty="0" err="1">
                <a:sym typeface="Wingdings" panose="05000000000000000000" pitchFamily="2" charset="2"/>
              </a:rPr>
              <a:t>Pharmaceuticals</a:t>
            </a:r>
            <a:r>
              <a:rPr lang="cs-CZ" sz="2000" dirty="0">
                <a:sym typeface="Wingdings" panose="05000000000000000000" pitchFamily="2" charset="2"/>
              </a:rPr>
              <a:t> and </a:t>
            </a:r>
            <a:r>
              <a:rPr lang="cs-CZ" sz="2000" dirty="0" err="1">
                <a:sym typeface="Wingdings" panose="05000000000000000000" pitchFamily="2" charset="2"/>
              </a:rPr>
              <a:t>chemicals</a:t>
            </a:r>
            <a:r>
              <a:rPr lang="cs-CZ" sz="2000" dirty="0">
                <a:sym typeface="Wingdings" panose="05000000000000000000" pitchFamily="2" charset="2"/>
              </a:rPr>
              <a:t> </a:t>
            </a:r>
            <a:r>
              <a:rPr lang="cs-CZ" sz="2000" dirty="0" err="1">
                <a:sym typeface="Wingdings" panose="05000000000000000000" pitchFamily="2" charset="2"/>
              </a:rPr>
              <a:t>an</a:t>
            </a:r>
            <a:r>
              <a:rPr lang="cs-CZ" sz="2000" dirty="0">
                <a:sym typeface="Wingdings" panose="05000000000000000000" pitchFamily="2" charset="2"/>
              </a:rPr>
              <a:t> </a:t>
            </a:r>
            <a:r>
              <a:rPr lang="cs-CZ" sz="2000" dirty="0" err="1">
                <a:sym typeface="Wingdings" panose="05000000000000000000" pitchFamily="2" charset="2"/>
              </a:rPr>
              <a:t>exception</a:t>
            </a:r>
            <a:r>
              <a:rPr lang="cs-CZ" sz="2000" dirty="0">
                <a:sym typeface="Wingdings" panose="05000000000000000000" pitchFamily="2" charset="2"/>
              </a:rPr>
              <a:t> – </a:t>
            </a:r>
            <a:r>
              <a:rPr lang="cs-CZ" sz="2000" dirty="0" err="1">
                <a:sym typeface="Wingdings" panose="05000000000000000000" pitchFamily="2" charset="2"/>
              </a:rPr>
              <a:t>patents</a:t>
            </a:r>
            <a:r>
              <a:rPr lang="cs-CZ" sz="2000" dirty="0">
                <a:sym typeface="Wingdings" panose="05000000000000000000" pitchFamily="2" charset="2"/>
              </a:rPr>
              <a:t> </a:t>
            </a:r>
            <a:r>
              <a:rPr lang="cs-CZ" sz="2000" dirty="0" err="1">
                <a:sym typeface="Wingdings" panose="05000000000000000000" pitchFamily="2" charset="2"/>
              </a:rPr>
              <a:t>important</a:t>
            </a:r>
            <a:endParaRPr lang="cs-CZ" sz="2000" dirty="0">
              <a:sym typeface="Wingdings" panose="05000000000000000000" pitchFamily="2" charset="2"/>
            </a:endParaRPr>
          </a:p>
        </p:txBody>
      </p:sp>
      <p:sp>
        <p:nvSpPr>
          <p:cNvPr id="5" name="Title 4">
            <a:extLst>
              <a:ext uri="{FF2B5EF4-FFF2-40B4-BE49-F238E27FC236}">
                <a16:creationId xmlns:a16="http://schemas.microsoft.com/office/drawing/2014/main" id="{7996EF97-2D94-460A-A1A5-1C2E1D3EA0B0}"/>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Intellectual</a:t>
            </a:r>
            <a:r>
              <a:rPr lang="cs-CZ" dirty="0"/>
              <a:t> </a:t>
            </a:r>
            <a:r>
              <a:rPr lang="cs-CZ" dirty="0" err="1"/>
              <a:t>property</a:t>
            </a:r>
            <a:r>
              <a:rPr lang="cs-CZ" dirty="0"/>
              <a:t> </a:t>
            </a:r>
            <a:r>
              <a:rPr lang="cs-CZ" dirty="0" err="1"/>
              <a:t>protection</a:t>
            </a:r>
            <a:endParaRPr lang="cs-CZ" dirty="0"/>
          </a:p>
        </p:txBody>
      </p:sp>
    </p:spTree>
    <p:extLst>
      <p:ext uri="{BB962C8B-B14F-4D97-AF65-F5344CB8AC3E}">
        <p14:creationId xmlns:p14="http://schemas.microsoft.com/office/powerpoint/2010/main" val="18450418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Autofit/>
          </a:bodyPr>
          <a:lstStyle/>
          <a:p>
            <a:pPr marL="0" indent="0">
              <a:buNone/>
            </a:pPr>
            <a:r>
              <a:rPr lang="cs-CZ" sz="2000" b="1" dirty="0">
                <a:sym typeface="Wingdings" panose="05000000000000000000" pitchFamily="2" charset="2"/>
              </a:rPr>
              <a:t>IPP in </a:t>
            </a:r>
            <a:r>
              <a:rPr lang="cs-CZ" sz="2000" b="1" dirty="0" err="1">
                <a:sym typeface="Wingdings" panose="05000000000000000000" pitchFamily="2" charset="2"/>
              </a:rPr>
              <a:t>practice</a:t>
            </a:r>
            <a:endParaRPr lang="cs-CZ" sz="2000" b="1" dirty="0">
              <a:sym typeface="Wingdings" panose="05000000000000000000" pitchFamily="2" charset="2"/>
            </a:endParaRPr>
          </a:p>
          <a:p>
            <a:r>
              <a:rPr lang="en-US" sz="2000" dirty="0">
                <a:sym typeface="Wingdings" panose="05000000000000000000" pitchFamily="2" charset="2"/>
              </a:rPr>
              <a:t>BUT a dramatic </a:t>
            </a:r>
            <a:r>
              <a:rPr lang="en-US" sz="2000" u="sng" dirty="0">
                <a:sym typeface="Wingdings" panose="05000000000000000000" pitchFamily="2" charset="2"/>
              </a:rPr>
              <a:t>increase</a:t>
            </a:r>
            <a:r>
              <a:rPr lang="en-US" sz="2000" dirty="0">
                <a:sym typeface="Wingdings" panose="05000000000000000000" pitchFamily="2" charset="2"/>
              </a:rPr>
              <a:t> in patent </a:t>
            </a:r>
            <a:r>
              <a:rPr lang="en-US" sz="2000">
                <a:sym typeface="Wingdings" panose="05000000000000000000" pitchFamily="2" charset="2"/>
              </a:rPr>
              <a:t>applications!</a:t>
            </a:r>
            <a:r>
              <a:rPr lang="cs-CZ" sz="2000">
                <a:sym typeface="Wingdings" panose="05000000000000000000" pitchFamily="2" charset="2"/>
              </a:rPr>
              <a:t> Why?</a:t>
            </a:r>
            <a:endParaRPr lang="en-US" sz="2000" dirty="0">
              <a:sym typeface="Wingdings" panose="05000000000000000000" pitchFamily="2" charset="2"/>
            </a:endParaRPr>
          </a:p>
          <a:p>
            <a:pPr lvl="1"/>
            <a:r>
              <a:rPr lang="en-US" sz="2000" dirty="0">
                <a:sym typeface="Wingdings" panose="05000000000000000000" pitchFamily="2" charset="2"/>
              </a:rPr>
              <a:t>Relatively inexpensive to register</a:t>
            </a:r>
          </a:p>
          <a:p>
            <a:pPr lvl="1"/>
            <a:r>
              <a:rPr lang="en-US" sz="2000" dirty="0">
                <a:sym typeface="Wingdings" panose="05000000000000000000" pitchFamily="2" charset="2"/>
              </a:rPr>
              <a:t>A way to demonstrate R&amp;D production</a:t>
            </a:r>
          </a:p>
          <a:p>
            <a:pPr lvl="1"/>
            <a:r>
              <a:rPr lang="en-US" sz="2000" dirty="0">
                <a:sym typeface="Wingdings" panose="05000000000000000000" pitchFamily="2" charset="2"/>
              </a:rPr>
              <a:t>Demanded by </a:t>
            </a:r>
            <a:r>
              <a:rPr lang="en-US" sz="2000">
                <a:sym typeface="Wingdings" panose="05000000000000000000" pitchFamily="2" charset="2"/>
              </a:rPr>
              <a:t>venture capitalists</a:t>
            </a:r>
            <a:r>
              <a:rPr lang="cs-CZ" sz="2000">
                <a:sym typeface="Wingdings" panose="05000000000000000000" pitchFamily="2" charset="2"/>
              </a:rPr>
              <a:t> and public agencies</a:t>
            </a:r>
            <a:endParaRPr lang="en-US" sz="2000" dirty="0">
              <a:sym typeface="Wingdings" panose="05000000000000000000" pitchFamily="2" charset="2"/>
            </a:endParaRPr>
          </a:p>
          <a:p>
            <a:pPr lvl="1"/>
            <a:r>
              <a:rPr lang="en-US" sz="2000" dirty="0">
                <a:sym typeface="Wingdings" panose="05000000000000000000" pitchFamily="2" charset="2"/>
              </a:rPr>
              <a:t>Can be used as a trading device in the presence of patent thickets</a:t>
            </a:r>
          </a:p>
          <a:p>
            <a:pPr lvl="2"/>
            <a:r>
              <a:rPr lang="en-US" dirty="0">
                <a:sym typeface="Wingdings" panose="05000000000000000000" pitchFamily="2" charset="2"/>
              </a:rPr>
              <a:t>Patent thicket = a dense web of overlapping intellectual property rights that a company must hack its way through in order to actually commercialize new technology</a:t>
            </a:r>
          </a:p>
          <a:p>
            <a:pPr marL="914400" lvl="2" indent="0">
              <a:buNone/>
            </a:pPr>
            <a:r>
              <a:rPr lang="en-US" dirty="0">
                <a:sym typeface="Wingdings" panose="05000000000000000000" pitchFamily="2" charset="2"/>
              </a:rPr>
              <a:t> If you sue me, I sue you</a:t>
            </a:r>
          </a:p>
        </p:txBody>
      </p:sp>
      <p:sp>
        <p:nvSpPr>
          <p:cNvPr id="5" name="Title 4">
            <a:extLst>
              <a:ext uri="{FF2B5EF4-FFF2-40B4-BE49-F238E27FC236}">
                <a16:creationId xmlns:a16="http://schemas.microsoft.com/office/drawing/2014/main" id="{7996EF97-2D94-460A-A1A5-1C2E1D3EA0B0}"/>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Intellectual</a:t>
            </a:r>
            <a:r>
              <a:rPr lang="cs-CZ" dirty="0"/>
              <a:t> </a:t>
            </a:r>
            <a:r>
              <a:rPr lang="cs-CZ" dirty="0" err="1"/>
              <a:t>property</a:t>
            </a:r>
            <a:r>
              <a:rPr lang="cs-CZ" dirty="0"/>
              <a:t> </a:t>
            </a:r>
            <a:r>
              <a:rPr lang="cs-CZ" dirty="0" err="1"/>
              <a:t>protection</a:t>
            </a:r>
            <a:endParaRPr lang="cs-CZ" dirty="0"/>
          </a:p>
        </p:txBody>
      </p:sp>
    </p:spTree>
    <p:extLst>
      <p:ext uri="{BB962C8B-B14F-4D97-AF65-F5344CB8AC3E}">
        <p14:creationId xmlns:p14="http://schemas.microsoft.com/office/powerpoint/2010/main" val="30107908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2151143"/>
            <a:ext cx="10893137" cy="4558042"/>
          </a:xfrm>
        </p:spPr>
        <p:txBody>
          <a:bodyPr>
            <a:noAutofit/>
          </a:bodyPr>
          <a:lstStyle/>
          <a:p>
            <a:r>
              <a:rPr lang="cs-CZ" sz="2000" dirty="0"/>
              <a:t>P(q) = a – q</a:t>
            </a:r>
          </a:p>
          <a:p>
            <a:r>
              <a:rPr lang="cs-CZ" sz="2000" dirty="0" err="1"/>
              <a:t>An</a:t>
            </a:r>
            <a:r>
              <a:rPr lang="cs-CZ" sz="2000" dirty="0"/>
              <a:t> </a:t>
            </a:r>
            <a:r>
              <a:rPr lang="cs-CZ" sz="2000" dirty="0" err="1"/>
              <a:t>incumbent</a:t>
            </a:r>
            <a:r>
              <a:rPr lang="cs-CZ" sz="2000" dirty="0"/>
              <a:t> has a </a:t>
            </a:r>
            <a:r>
              <a:rPr lang="cs-CZ" sz="2000" dirty="0" err="1"/>
              <a:t>proprietary</a:t>
            </a:r>
            <a:r>
              <a:rPr lang="cs-CZ" sz="2000" dirty="0"/>
              <a:t> technology with c</a:t>
            </a:r>
            <a:r>
              <a:rPr lang="cs-CZ" sz="2000" baseline="-25000" dirty="0"/>
              <a:t>1</a:t>
            </a:r>
            <a:r>
              <a:rPr lang="cs-CZ" sz="2000" dirty="0"/>
              <a:t> &lt; a</a:t>
            </a:r>
          </a:p>
          <a:p>
            <a:r>
              <a:rPr lang="cs-CZ" sz="2000" dirty="0" err="1"/>
              <a:t>An</a:t>
            </a:r>
            <a:r>
              <a:rPr lang="cs-CZ" sz="2000" dirty="0"/>
              <a:t> </a:t>
            </a:r>
            <a:r>
              <a:rPr lang="cs-CZ" sz="2000" dirty="0" err="1"/>
              <a:t>entrant</a:t>
            </a:r>
            <a:r>
              <a:rPr lang="cs-CZ" sz="2000" dirty="0"/>
              <a:t> </a:t>
            </a:r>
            <a:r>
              <a:rPr lang="cs-CZ" sz="2000" dirty="0" err="1"/>
              <a:t>could</a:t>
            </a:r>
            <a:r>
              <a:rPr lang="cs-CZ" sz="2000" dirty="0"/>
              <a:t> enter as a </a:t>
            </a:r>
            <a:r>
              <a:rPr lang="cs-CZ" sz="2000" dirty="0" err="1"/>
              <a:t>Cournot</a:t>
            </a:r>
            <a:r>
              <a:rPr lang="cs-CZ" sz="2000" dirty="0"/>
              <a:t> </a:t>
            </a:r>
            <a:r>
              <a:rPr lang="cs-CZ" sz="2000" dirty="0" err="1"/>
              <a:t>duopolist</a:t>
            </a:r>
            <a:r>
              <a:rPr lang="cs-CZ" sz="2000" dirty="0"/>
              <a:t>, but </a:t>
            </a:r>
            <a:r>
              <a:rPr lang="cs-CZ" sz="2000" dirty="0" err="1"/>
              <a:t>its</a:t>
            </a:r>
            <a:r>
              <a:rPr lang="cs-CZ" sz="2000" dirty="0"/>
              <a:t> technology </a:t>
            </a:r>
            <a:r>
              <a:rPr lang="cs-CZ" sz="2000" dirty="0" err="1"/>
              <a:t>is</a:t>
            </a:r>
            <a:r>
              <a:rPr lang="cs-CZ" sz="2000" dirty="0"/>
              <a:t> not </a:t>
            </a:r>
            <a:r>
              <a:rPr lang="cs-CZ" sz="2000" dirty="0" err="1"/>
              <a:t>competitive</a:t>
            </a:r>
            <a:r>
              <a:rPr lang="cs-CZ" sz="2000" dirty="0"/>
              <a:t>: </a:t>
            </a:r>
            <a:r>
              <a:rPr lang="cs-CZ" sz="2000" dirty="0" err="1"/>
              <a:t>c</a:t>
            </a:r>
            <a:r>
              <a:rPr lang="cs-CZ" sz="2000" baseline="-25000" dirty="0" err="1"/>
              <a:t>e</a:t>
            </a:r>
            <a:r>
              <a:rPr lang="cs-CZ" sz="2000" dirty="0"/>
              <a:t> &gt; (a+c</a:t>
            </a:r>
            <a:r>
              <a:rPr lang="cs-CZ" sz="2000" baseline="-25000" dirty="0"/>
              <a:t>1</a:t>
            </a:r>
            <a:r>
              <a:rPr lang="cs-CZ" sz="2000" dirty="0"/>
              <a:t>)/2</a:t>
            </a:r>
          </a:p>
          <a:p>
            <a:pPr marL="457200" indent="-457200">
              <a:buFont typeface="+mj-lt"/>
              <a:buAutoNum type="arabicPeriod"/>
            </a:pPr>
            <a:r>
              <a:rPr lang="cs-CZ" sz="2000" dirty="0" err="1"/>
              <a:t>Check</a:t>
            </a:r>
            <a:r>
              <a:rPr lang="cs-CZ" sz="2000" dirty="0"/>
              <a:t> </a:t>
            </a:r>
            <a:r>
              <a:rPr lang="cs-CZ" sz="2000" dirty="0" err="1"/>
              <a:t>that</a:t>
            </a:r>
            <a:r>
              <a:rPr lang="cs-CZ" sz="2000" dirty="0"/>
              <a:t> </a:t>
            </a:r>
            <a:r>
              <a:rPr lang="cs-CZ" sz="2000" dirty="0" err="1"/>
              <a:t>there</a:t>
            </a:r>
            <a:r>
              <a:rPr lang="cs-CZ" sz="2000" dirty="0"/>
              <a:t> </a:t>
            </a:r>
            <a:r>
              <a:rPr lang="cs-CZ" sz="2000" dirty="0" err="1"/>
              <a:t>is</a:t>
            </a:r>
            <a:r>
              <a:rPr lang="cs-CZ" sz="2000" dirty="0"/>
              <a:t> no </a:t>
            </a:r>
            <a:r>
              <a:rPr lang="cs-CZ" sz="2000" dirty="0" err="1"/>
              <a:t>entry</a:t>
            </a:r>
            <a:r>
              <a:rPr lang="cs-CZ" sz="2000" dirty="0"/>
              <a:t> in the </a:t>
            </a:r>
            <a:r>
              <a:rPr lang="cs-CZ" sz="2000" dirty="0" err="1"/>
              <a:t>Cournot-Nash</a:t>
            </a:r>
            <a:r>
              <a:rPr lang="cs-CZ" sz="2000" dirty="0"/>
              <a:t> </a:t>
            </a:r>
            <a:r>
              <a:rPr lang="cs-CZ" sz="2000" dirty="0" err="1"/>
              <a:t>equilibrium</a:t>
            </a:r>
            <a:r>
              <a:rPr lang="cs-CZ" sz="2000" dirty="0"/>
              <a:t>.</a:t>
            </a:r>
          </a:p>
          <a:p>
            <a:pPr marL="457200" indent="-457200">
              <a:buFont typeface="+mj-lt"/>
              <a:buAutoNum type="arabicPeriod"/>
            </a:pPr>
            <a:r>
              <a:rPr lang="cs-CZ" sz="2000" dirty="0" err="1"/>
              <a:t>Now</a:t>
            </a:r>
            <a:r>
              <a:rPr lang="cs-CZ" sz="2000" dirty="0"/>
              <a:t> </a:t>
            </a:r>
            <a:r>
              <a:rPr lang="cs-CZ" sz="2000" dirty="0" err="1"/>
              <a:t>an</a:t>
            </a:r>
            <a:r>
              <a:rPr lang="cs-CZ" sz="2000" dirty="0"/>
              <a:t> </a:t>
            </a:r>
            <a:r>
              <a:rPr lang="cs-CZ" sz="2000" dirty="0" err="1"/>
              <a:t>alternative</a:t>
            </a:r>
            <a:r>
              <a:rPr lang="cs-CZ" sz="2000" dirty="0"/>
              <a:t> technology </a:t>
            </a:r>
            <a:r>
              <a:rPr lang="cs-CZ" sz="2000" dirty="0" err="1"/>
              <a:t>becomes</a:t>
            </a:r>
            <a:r>
              <a:rPr lang="cs-CZ" sz="2000" dirty="0"/>
              <a:t> </a:t>
            </a:r>
            <a:r>
              <a:rPr lang="cs-CZ" sz="2000" dirty="0" err="1"/>
              <a:t>available</a:t>
            </a:r>
            <a:r>
              <a:rPr lang="cs-CZ" sz="2000" dirty="0"/>
              <a:t>, </a:t>
            </a:r>
            <a:r>
              <a:rPr lang="cs-CZ" sz="2000" dirty="0" err="1"/>
              <a:t>giving</a:t>
            </a:r>
            <a:r>
              <a:rPr lang="cs-CZ" sz="2000" dirty="0"/>
              <a:t> c</a:t>
            </a:r>
            <a:r>
              <a:rPr lang="cs-CZ" sz="2000" baseline="-25000" dirty="0"/>
              <a:t>a</a:t>
            </a:r>
            <a:r>
              <a:rPr lang="cs-CZ" sz="2000" dirty="0"/>
              <a:t>, c</a:t>
            </a:r>
            <a:r>
              <a:rPr lang="cs-CZ" sz="2000" baseline="-25000" dirty="0"/>
              <a:t>1</a:t>
            </a:r>
            <a:r>
              <a:rPr lang="cs-CZ" sz="2000" dirty="0"/>
              <a:t> &lt; c</a:t>
            </a:r>
            <a:r>
              <a:rPr lang="cs-CZ" sz="2000" baseline="-25000" dirty="0"/>
              <a:t>a</a:t>
            </a:r>
            <a:r>
              <a:rPr lang="cs-CZ" sz="2000" dirty="0"/>
              <a:t> &lt; (a+c</a:t>
            </a:r>
            <a:r>
              <a:rPr lang="cs-CZ" sz="2000" baseline="-25000" dirty="0"/>
              <a:t>1</a:t>
            </a:r>
            <a:r>
              <a:rPr lang="cs-CZ" sz="2000" dirty="0"/>
              <a:t>)/2</a:t>
            </a:r>
            <a:r>
              <a:rPr lang="en-GB" sz="2000" dirty="0"/>
              <a:t>. </a:t>
            </a:r>
            <a:r>
              <a:rPr lang="cs-CZ" sz="2000" dirty="0"/>
              <a:t>Show </a:t>
            </a:r>
            <a:r>
              <a:rPr lang="cs-CZ" sz="2000" dirty="0" err="1"/>
              <a:t>that</a:t>
            </a:r>
            <a:r>
              <a:rPr lang="cs-CZ" sz="2000" dirty="0"/>
              <a:t> the </a:t>
            </a:r>
            <a:r>
              <a:rPr lang="cs-CZ" sz="2000" dirty="0" err="1"/>
              <a:t>incumbent</a:t>
            </a:r>
            <a:r>
              <a:rPr lang="cs-CZ" sz="2000" dirty="0"/>
              <a:t> has a </a:t>
            </a:r>
            <a:r>
              <a:rPr lang="cs-CZ" sz="2000" dirty="0" err="1"/>
              <a:t>higher</a:t>
            </a:r>
            <a:r>
              <a:rPr lang="cs-CZ" sz="2000" dirty="0"/>
              <a:t> </a:t>
            </a:r>
            <a:r>
              <a:rPr lang="cs-CZ" sz="2000" dirty="0" err="1"/>
              <a:t>incentive</a:t>
            </a:r>
            <a:r>
              <a:rPr lang="cs-CZ" sz="2000" dirty="0"/>
              <a:t> to </a:t>
            </a:r>
            <a:r>
              <a:rPr lang="cs-CZ" sz="2000" dirty="0" err="1"/>
              <a:t>acquire</a:t>
            </a:r>
            <a:r>
              <a:rPr lang="cs-CZ" sz="2000" dirty="0"/>
              <a:t> the technology </a:t>
            </a:r>
            <a:r>
              <a:rPr lang="cs-CZ" sz="2000" dirty="0" err="1"/>
              <a:t>than</a:t>
            </a:r>
            <a:r>
              <a:rPr lang="cs-CZ" sz="2000" dirty="0"/>
              <a:t> the </a:t>
            </a:r>
            <a:r>
              <a:rPr lang="cs-CZ" sz="2000" dirty="0" err="1"/>
              <a:t>entrant</a:t>
            </a:r>
            <a:r>
              <a:rPr lang="cs-CZ" sz="2000" dirty="0"/>
              <a:t>, </a:t>
            </a:r>
            <a:r>
              <a:rPr lang="cs-CZ" sz="2000" dirty="0" err="1"/>
              <a:t>even</a:t>
            </a:r>
            <a:r>
              <a:rPr lang="cs-CZ" sz="2000" dirty="0"/>
              <a:t> </a:t>
            </a:r>
            <a:r>
              <a:rPr lang="cs-CZ" sz="2000" dirty="0" err="1"/>
              <a:t>though</a:t>
            </a:r>
            <a:r>
              <a:rPr lang="cs-CZ" sz="2000" dirty="0"/>
              <a:t> the </a:t>
            </a:r>
            <a:r>
              <a:rPr lang="cs-CZ" sz="2000" dirty="0" err="1"/>
              <a:t>incumbent</a:t>
            </a:r>
            <a:r>
              <a:rPr lang="cs-CZ" sz="2000" dirty="0"/>
              <a:t> </a:t>
            </a:r>
            <a:r>
              <a:rPr lang="cs-CZ" sz="2000" dirty="0" err="1"/>
              <a:t>will</a:t>
            </a:r>
            <a:r>
              <a:rPr lang="cs-CZ" sz="2000" dirty="0"/>
              <a:t> not use the technology.</a:t>
            </a:r>
          </a:p>
          <a:p>
            <a:pPr marL="0" indent="0">
              <a:buNone/>
            </a:pPr>
            <a:endParaRPr lang="cs-CZ" sz="2000"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Exercise</a:t>
            </a:r>
            <a:r>
              <a:rPr lang="cs-CZ" dirty="0"/>
              <a:t> 2: </a:t>
            </a:r>
            <a:r>
              <a:rPr lang="cs-CZ" dirty="0" err="1"/>
              <a:t>Strategic</a:t>
            </a:r>
            <a:r>
              <a:rPr lang="cs-CZ" dirty="0"/>
              <a:t> </a:t>
            </a:r>
            <a:r>
              <a:rPr lang="cs-CZ" dirty="0" err="1"/>
              <a:t>patenting</a:t>
            </a:r>
            <a:r>
              <a:rPr lang="cs-CZ" dirty="0"/>
              <a:t> (B&amp;P 18.3)</a:t>
            </a:r>
          </a:p>
        </p:txBody>
      </p:sp>
    </p:spTree>
    <p:extLst>
      <p:ext uri="{BB962C8B-B14F-4D97-AF65-F5344CB8AC3E}">
        <p14:creationId xmlns:p14="http://schemas.microsoft.com/office/powerpoint/2010/main" val="38735598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ownload Question Mark Question Response Royalty-Free Stock Illustration  Image - Pixabay">
            <a:extLst>
              <a:ext uri="{FF2B5EF4-FFF2-40B4-BE49-F238E27FC236}">
                <a16:creationId xmlns:a16="http://schemas.microsoft.com/office/drawing/2014/main" id="{4101B8E5-9157-4A2D-9DE8-8235E0D82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877" y="148815"/>
            <a:ext cx="3622431" cy="36224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B5D390B-5FC3-4040-BADA-65C4DBA22A10}"/>
              </a:ext>
            </a:extLst>
          </p:cNvPr>
          <p:cNvSpPr>
            <a:spLocks noGrp="1"/>
          </p:cNvSpPr>
          <p:nvPr>
            <p:ph idx="1"/>
          </p:nvPr>
        </p:nvSpPr>
        <p:spPr>
          <a:xfrm>
            <a:off x="838199" y="1825625"/>
            <a:ext cx="8684742" cy="4351338"/>
          </a:xfrm>
        </p:spPr>
        <p:txBody>
          <a:bodyPr>
            <a:noAutofit/>
          </a:bodyPr>
          <a:lstStyle/>
          <a:p>
            <a:pPr marL="457200" indent="-457200">
              <a:lnSpc>
                <a:spcPct val="100000"/>
              </a:lnSpc>
              <a:spcBef>
                <a:spcPts val="0"/>
              </a:spcBef>
              <a:buFont typeface="+mj-lt"/>
              <a:buAutoNum type="arabicPeriod"/>
              <a:defRPr/>
            </a:pPr>
            <a:r>
              <a:rPr lang="cs-CZ" sz="2400" i="1">
                <a:solidFill>
                  <a:schemeClr val="accent1"/>
                </a:solidFill>
                <a:sym typeface="Wingdings" panose="05000000000000000000" pitchFamily="2" charset="2"/>
              </a:rPr>
              <a:t>What is the replacement effect?</a:t>
            </a:r>
          </a:p>
          <a:p>
            <a:pPr marL="457200" indent="-457200">
              <a:lnSpc>
                <a:spcPct val="100000"/>
              </a:lnSpc>
              <a:spcBef>
                <a:spcPts val="0"/>
              </a:spcBef>
              <a:buFont typeface="+mj-lt"/>
              <a:buAutoNum type="arabicPeriod"/>
              <a:defRPr/>
            </a:pPr>
            <a:r>
              <a:rPr lang="cs-CZ" sz="2400" i="1">
                <a:solidFill>
                  <a:schemeClr val="accent1"/>
                </a:solidFill>
                <a:sym typeface="Wingdings" panose="05000000000000000000" pitchFamily="2" charset="2"/>
              </a:rPr>
              <a:t>What is the efficiency effect?</a:t>
            </a:r>
          </a:p>
          <a:p>
            <a:pPr marL="457200" indent="-457200">
              <a:lnSpc>
                <a:spcPct val="100000"/>
              </a:lnSpc>
              <a:spcBef>
                <a:spcPts val="0"/>
              </a:spcBef>
              <a:buFont typeface="+mj-lt"/>
              <a:buAutoNum type="arabicPeriod"/>
              <a:defRPr/>
            </a:pPr>
            <a:r>
              <a:rPr lang="cs-CZ" sz="2400" i="1">
                <a:solidFill>
                  <a:schemeClr val="accent1"/>
                </a:solidFill>
                <a:sym typeface="Wingdings" panose="05000000000000000000" pitchFamily="2" charset="2"/>
              </a:rPr>
              <a:t>How do spillovers affect the amount of innovation?</a:t>
            </a:r>
          </a:p>
          <a:p>
            <a:pPr marL="457200" indent="-457200">
              <a:lnSpc>
                <a:spcPct val="100000"/>
              </a:lnSpc>
              <a:spcBef>
                <a:spcPts val="0"/>
              </a:spcBef>
              <a:buFont typeface="+mj-lt"/>
              <a:buAutoNum type="arabicPeriod"/>
              <a:defRPr/>
            </a:pPr>
            <a:r>
              <a:rPr lang="cs-CZ" sz="2400" i="1">
                <a:solidFill>
                  <a:schemeClr val="accent1"/>
                </a:solidFill>
                <a:sym typeface="Wingdings" panose="05000000000000000000" pitchFamily="2" charset="2"/>
              </a:rPr>
              <a:t>What do governments do to support innovation?</a:t>
            </a:r>
          </a:p>
          <a:p>
            <a:pPr marL="457200" indent="-457200">
              <a:lnSpc>
                <a:spcPct val="100000"/>
              </a:lnSpc>
              <a:spcBef>
                <a:spcPts val="0"/>
              </a:spcBef>
              <a:buFont typeface="+mj-lt"/>
              <a:buAutoNum type="arabicPeriod"/>
              <a:defRPr/>
            </a:pPr>
            <a:r>
              <a:rPr lang="cs-CZ" sz="2400" i="1">
                <a:solidFill>
                  <a:schemeClr val="accent1"/>
                </a:solidFill>
                <a:sym typeface="Wingdings" panose="05000000000000000000" pitchFamily="2" charset="2"/>
              </a:rPr>
              <a:t>What the is the key trade-off of more/less strict IP protection?</a:t>
            </a:r>
          </a:p>
          <a:p>
            <a:pPr marL="457200" indent="-457200">
              <a:lnSpc>
                <a:spcPct val="100000"/>
              </a:lnSpc>
              <a:spcBef>
                <a:spcPts val="0"/>
              </a:spcBef>
              <a:buFont typeface="+mj-lt"/>
              <a:buAutoNum type="arabicPeriod"/>
              <a:defRPr/>
            </a:pPr>
            <a:endParaRPr lang="en-US"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en-US" sz="2400" i="1" dirty="0">
              <a:solidFill>
                <a:schemeClr val="accent1"/>
              </a:solidFill>
              <a:sym typeface="Wingdings" panose="05000000000000000000" pitchFamily="2" charset="2"/>
            </a:endParaRPr>
          </a:p>
          <a:p>
            <a:pPr>
              <a:lnSpc>
                <a:spcPct val="100000"/>
              </a:lnSpc>
              <a:spcBef>
                <a:spcPts val="0"/>
              </a:spcBef>
              <a:defRPr/>
            </a:pPr>
            <a:endParaRPr lang="en-US" sz="2400" i="1" dirty="0">
              <a:solidFill>
                <a:schemeClr val="accent1"/>
              </a:solidFill>
              <a:sym typeface="Wingdings" panose="05000000000000000000" pitchFamily="2" charset="2"/>
            </a:endParaRPr>
          </a:p>
          <a:p>
            <a:pPr marL="0" indent="0">
              <a:lnSpc>
                <a:spcPct val="100000"/>
              </a:lnSpc>
              <a:spcBef>
                <a:spcPts val="0"/>
              </a:spcBef>
              <a:buNone/>
              <a:defRPr/>
            </a:pPr>
            <a:r>
              <a:rPr lang="en-US" dirty="0">
                <a:solidFill>
                  <a:schemeClr val="accent1"/>
                </a:solidFill>
                <a:sym typeface="Wingdings" panose="05000000000000000000" pitchFamily="2" charset="2"/>
              </a:rPr>
              <a:t>What questions do </a:t>
            </a:r>
            <a:r>
              <a:rPr lang="en-US" u="sng" dirty="0">
                <a:solidFill>
                  <a:schemeClr val="accent1"/>
                </a:solidFill>
                <a:sym typeface="Wingdings" panose="05000000000000000000" pitchFamily="2" charset="2"/>
              </a:rPr>
              <a:t>you</a:t>
            </a:r>
            <a:r>
              <a:rPr lang="en-US" dirty="0">
                <a:solidFill>
                  <a:schemeClr val="accent1"/>
                </a:solidFill>
                <a:sym typeface="Wingdings" panose="05000000000000000000" pitchFamily="2" charset="2"/>
              </a:rPr>
              <a:t> have?</a:t>
            </a:r>
            <a:endParaRPr lang="cs-CZ"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cs-CZ" sz="1600" dirty="0">
              <a:sym typeface="Wingdings" panose="05000000000000000000" pitchFamily="2" charset="2"/>
            </a:endParaRPr>
          </a:p>
          <a:p>
            <a:pPr marL="171450" indent="-171450">
              <a:lnSpc>
                <a:spcPct val="100000"/>
              </a:lnSpc>
              <a:spcBef>
                <a:spcPts val="0"/>
              </a:spcBef>
              <a:defRPr/>
            </a:pPr>
            <a:endParaRPr lang="cs-CZ" sz="2000" dirty="0">
              <a:sym typeface="Wingdings" panose="05000000000000000000" pitchFamily="2" charset="2"/>
            </a:endParaRPr>
          </a:p>
          <a:p>
            <a:pPr marL="171450" indent="-171450">
              <a:lnSpc>
                <a:spcPct val="100000"/>
              </a:lnSpc>
              <a:spcBef>
                <a:spcPts val="0"/>
              </a:spcBef>
              <a:defRPr/>
            </a:pPr>
            <a:endParaRPr lang="cs-CZ" sz="2400" dirty="0"/>
          </a:p>
          <a:p>
            <a:pPr marL="171450" indent="-171450">
              <a:lnSpc>
                <a:spcPct val="100000"/>
              </a:lnSpc>
              <a:spcBef>
                <a:spcPts val="0"/>
              </a:spcBef>
              <a:defRPr/>
            </a:pPr>
            <a:endParaRPr lang="cs-CZ" sz="2400" dirty="0"/>
          </a:p>
        </p:txBody>
      </p:sp>
    </p:spTree>
    <p:extLst>
      <p:ext uri="{BB962C8B-B14F-4D97-AF65-F5344CB8AC3E}">
        <p14:creationId xmlns:p14="http://schemas.microsoft.com/office/powerpoint/2010/main" val="35523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rmAutofit/>
          </a:bodyPr>
          <a:lstStyle/>
          <a:p>
            <a:r>
              <a:rPr lang="en-US" sz="2000" b="1" dirty="0">
                <a:sym typeface="Wingdings" panose="05000000000000000000" pitchFamily="2" charset="2"/>
              </a:rPr>
              <a:t>Research &amp; experimental development (R&amp;D)</a:t>
            </a:r>
          </a:p>
          <a:p>
            <a:pPr lvl="1"/>
            <a:r>
              <a:rPr lang="en-US" sz="2000" dirty="0">
                <a:sym typeface="Wingdings" panose="05000000000000000000" pitchFamily="2" charset="2"/>
              </a:rPr>
              <a:t>= “creative and systematic work undertaken in order to increase the stock of knowledge and to devise new applications of available knowledge” (OECD Frascati Manual)</a:t>
            </a:r>
          </a:p>
          <a:p>
            <a:pPr lvl="1"/>
            <a:r>
              <a:rPr lang="cs-CZ" sz="2000" dirty="0" err="1">
                <a:sym typeface="Wingdings" panose="05000000000000000000" pitchFamily="2" charset="2"/>
              </a:rPr>
              <a:t>it</a:t>
            </a:r>
            <a:r>
              <a:rPr lang="cs-CZ" sz="2000" dirty="0">
                <a:sym typeface="Wingdings" panose="05000000000000000000" pitchFamily="2" charset="2"/>
              </a:rPr>
              <a:t> </a:t>
            </a:r>
            <a:r>
              <a:rPr lang="en-US" sz="2000" dirty="0">
                <a:sym typeface="Wingdings" panose="05000000000000000000" pitchFamily="2" charset="2"/>
              </a:rPr>
              <a:t>has to be novel  does not include imitation</a:t>
            </a:r>
          </a:p>
          <a:p>
            <a:endParaRPr lang="cs-CZ" sz="2000" b="1">
              <a:sym typeface="Wingdings" panose="05000000000000000000" pitchFamily="2" charset="2"/>
            </a:endParaRPr>
          </a:p>
          <a:p>
            <a:r>
              <a:rPr lang="en-US" sz="2000" b="1">
                <a:sym typeface="Wingdings" panose="05000000000000000000" pitchFamily="2" charset="2"/>
              </a:rPr>
              <a:t>Innovation </a:t>
            </a:r>
            <a:endParaRPr lang="en-US" sz="2000" b="1" dirty="0">
              <a:sym typeface="Wingdings" panose="05000000000000000000" pitchFamily="2" charset="2"/>
            </a:endParaRPr>
          </a:p>
          <a:p>
            <a:pPr lvl="1"/>
            <a:r>
              <a:rPr lang="en-US" sz="2000" dirty="0">
                <a:sym typeface="Wingdings" panose="05000000000000000000" pitchFamily="2" charset="2"/>
              </a:rPr>
              <a:t>= new or improved products, services or processes (may be just new to the firm)</a:t>
            </a:r>
            <a:endParaRPr lang="cs-CZ" sz="2000" dirty="0">
              <a:sym typeface="Wingdings" panose="05000000000000000000" pitchFamily="2" charset="2"/>
            </a:endParaRPr>
          </a:p>
          <a:p>
            <a:pPr lvl="1"/>
            <a:r>
              <a:rPr lang="cs-CZ" sz="2000" dirty="0">
                <a:sym typeface="Wingdings" panose="05000000000000000000" pitchFamily="2" charset="2"/>
              </a:rPr>
              <a:t>By </a:t>
            </a:r>
            <a:r>
              <a:rPr lang="cs-CZ" sz="2000" dirty="0" err="1">
                <a:sym typeface="Wingdings" panose="05000000000000000000" pitchFamily="2" charset="2"/>
              </a:rPr>
              <a:t>content</a:t>
            </a:r>
            <a:endParaRPr lang="en-US" sz="2000" dirty="0">
              <a:sym typeface="Wingdings" panose="05000000000000000000" pitchFamily="2" charset="2"/>
            </a:endParaRPr>
          </a:p>
          <a:p>
            <a:pPr lvl="2"/>
            <a:r>
              <a:rPr lang="en-US" b="1" dirty="0">
                <a:sym typeface="Wingdings" panose="05000000000000000000" pitchFamily="2" charset="2"/>
              </a:rPr>
              <a:t>Product innovation </a:t>
            </a:r>
            <a:r>
              <a:rPr lang="en-US" dirty="0">
                <a:sym typeface="Wingdings" panose="05000000000000000000" pitchFamily="2" charset="2"/>
              </a:rPr>
              <a:t>= new goods or services</a:t>
            </a:r>
          </a:p>
          <a:p>
            <a:pPr lvl="2"/>
            <a:r>
              <a:rPr lang="en-US" b="1" dirty="0">
                <a:sym typeface="Wingdings" panose="05000000000000000000" pitchFamily="2" charset="2"/>
              </a:rPr>
              <a:t>Process innovation </a:t>
            </a:r>
            <a:r>
              <a:rPr lang="en-US" dirty="0">
                <a:sym typeface="Wingdings" panose="05000000000000000000" pitchFamily="2" charset="2"/>
              </a:rPr>
              <a:t>= reduction in costs or improvement in quality</a:t>
            </a:r>
            <a:endParaRPr lang="cs-CZ" dirty="0">
              <a:sym typeface="Wingdings" panose="05000000000000000000" pitchFamily="2" charset="2"/>
            </a:endParaRPr>
          </a:p>
          <a:p>
            <a:pPr lvl="1"/>
            <a:r>
              <a:rPr lang="cs-CZ" sz="2000" dirty="0">
                <a:sym typeface="Wingdings" panose="05000000000000000000" pitchFamily="2" charset="2"/>
              </a:rPr>
              <a:t>By </a:t>
            </a:r>
            <a:r>
              <a:rPr lang="cs-CZ" sz="2000" dirty="0" err="1">
                <a:sym typeface="Wingdings" panose="05000000000000000000" pitchFamily="2" charset="2"/>
              </a:rPr>
              <a:t>size</a:t>
            </a:r>
            <a:endParaRPr lang="cs-CZ" sz="2000" dirty="0">
              <a:sym typeface="Wingdings" panose="05000000000000000000" pitchFamily="2" charset="2"/>
            </a:endParaRPr>
          </a:p>
          <a:p>
            <a:pPr lvl="2"/>
            <a:r>
              <a:rPr lang="cs-CZ" b="1" dirty="0" err="1">
                <a:sym typeface="Wingdings" panose="05000000000000000000" pitchFamily="2" charset="2"/>
              </a:rPr>
              <a:t>Radical</a:t>
            </a:r>
            <a:r>
              <a:rPr lang="cs-CZ" b="1" dirty="0">
                <a:sym typeface="Wingdings" panose="05000000000000000000" pitchFamily="2" charset="2"/>
              </a:rPr>
              <a:t>/</a:t>
            </a:r>
            <a:r>
              <a:rPr lang="cs-CZ" b="1" dirty="0" err="1">
                <a:sym typeface="Wingdings" panose="05000000000000000000" pitchFamily="2" charset="2"/>
              </a:rPr>
              <a:t>drastic</a:t>
            </a:r>
            <a:r>
              <a:rPr lang="cs-CZ" b="1" dirty="0">
                <a:sym typeface="Wingdings" panose="05000000000000000000" pitchFamily="2" charset="2"/>
              </a:rPr>
              <a:t> </a:t>
            </a:r>
            <a:r>
              <a:rPr lang="cs-CZ" dirty="0" err="1">
                <a:sym typeface="Wingdings" panose="05000000000000000000" pitchFamily="2" charset="2"/>
              </a:rPr>
              <a:t>innovation</a:t>
            </a:r>
            <a:r>
              <a:rPr lang="cs-CZ" b="1" dirty="0">
                <a:sym typeface="Wingdings" panose="05000000000000000000" pitchFamily="2" charset="2"/>
              </a:rPr>
              <a:t> </a:t>
            </a:r>
            <a:r>
              <a:rPr lang="en-US" dirty="0"/>
              <a:t>makes the innovating firm a monopoly</a:t>
            </a:r>
            <a:endParaRPr lang="cs-CZ" dirty="0"/>
          </a:p>
          <a:p>
            <a:pPr lvl="2"/>
            <a:r>
              <a:rPr lang="cs-CZ" b="1" dirty="0" err="1">
                <a:sym typeface="Wingdings" panose="05000000000000000000" pitchFamily="2" charset="2"/>
              </a:rPr>
              <a:t>Incremental</a:t>
            </a:r>
            <a:r>
              <a:rPr lang="cs-CZ" b="1" dirty="0">
                <a:sym typeface="Wingdings" panose="05000000000000000000" pitchFamily="2" charset="2"/>
              </a:rPr>
              <a:t>/non-</a:t>
            </a:r>
            <a:r>
              <a:rPr lang="cs-CZ" b="1" dirty="0" err="1">
                <a:sym typeface="Wingdings" panose="05000000000000000000" pitchFamily="2" charset="2"/>
              </a:rPr>
              <a:t>drastic</a:t>
            </a:r>
            <a:r>
              <a:rPr lang="cs-CZ" b="1" dirty="0">
                <a:sym typeface="Wingdings" panose="05000000000000000000" pitchFamily="2" charset="2"/>
              </a:rPr>
              <a:t> </a:t>
            </a:r>
            <a:r>
              <a:rPr lang="cs-CZ" dirty="0" err="1">
                <a:sym typeface="Wingdings" panose="05000000000000000000" pitchFamily="2" charset="2"/>
              </a:rPr>
              <a:t>innovation</a:t>
            </a:r>
            <a:r>
              <a:rPr lang="cs-CZ" dirty="0">
                <a:sym typeface="Wingdings" panose="05000000000000000000" pitchFamily="2" charset="2"/>
              </a:rPr>
              <a:t> – the </a:t>
            </a:r>
            <a:r>
              <a:rPr lang="cs-CZ" dirty="0" err="1">
                <a:sym typeface="Wingdings" panose="05000000000000000000" pitchFamily="2" charset="2"/>
              </a:rPr>
              <a:t>innovator</a:t>
            </a:r>
            <a:r>
              <a:rPr lang="cs-CZ" dirty="0">
                <a:sym typeface="Wingdings" panose="05000000000000000000" pitchFamily="2" charset="2"/>
              </a:rPr>
              <a:t> </a:t>
            </a:r>
            <a:r>
              <a:rPr lang="cs-CZ" dirty="0" err="1">
                <a:sym typeface="Wingdings" panose="05000000000000000000" pitchFamily="2" charset="2"/>
              </a:rPr>
              <a:t>still</a:t>
            </a:r>
            <a:r>
              <a:rPr lang="cs-CZ" dirty="0">
                <a:sym typeface="Wingdings" panose="05000000000000000000" pitchFamily="2" charset="2"/>
              </a:rPr>
              <a:t> </a:t>
            </a:r>
            <a:r>
              <a:rPr lang="cs-CZ" dirty="0" err="1">
                <a:sym typeface="Wingdings" panose="05000000000000000000" pitchFamily="2" charset="2"/>
              </a:rPr>
              <a:t>faces</a:t>
            </a:r>
            <a:r>
              <a:rPr lang="cs-CZ" dirty="0">
                <a:sym typeface="Wingdings" panose="05000000000000000000" pitchFamily="2" charset="2"/>
              </a:rPr>
              <a:t> </a:t>
            </a:r>
            <a:r>
              <a:rPr lang="cs-CZ" dirty="0" err="1">
                <a:sym typeface="Wingdings" panose="05000000000000000000" pitchFamily="2" charset="2"/>
              </a:rPr>
              <a:t>competition</a:t>
            </a:r>
            <a:endParaRPr lang="cs-CZ"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Innovation </a:t>
            </a:r>
            <a:r>
              <a:rPr lang="en-US" dirty="0" err="1"/>
              <a:t>dictionnary</a:t>
            </a:r>
            <a:endParaRPr lang="cs-CZ" dirty="0"/>
          </a:p>
        </p:txBody>
      </p:sp>
    </p:spTree>
    <p:extLst>
      <p:ext uri="{BB962C8B-B14F-4D97-AF65-F5344CB8AC3E}">
        <p14:creationId xmlns:p14="http://schemas.microsoft.com/office/powerpoint/2010/main" val="3929106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0892051" cy="5234808"/>
          </a:xfrm>
        </p:spPr>
        <p:txBody>
          <a:bodyPr>
            <a:normAutofit/>
          </a:bodyPr>
          <a:lstStyle/>
          <a:p>
            <a:pPr marL="457200" indent="-457200">
              <a:buFont typeface="+mj-lt"/>
              <a:buAutoNum type="arabicPeriod"/>
            </a:pPr>
            <a:r>
              <a:rPr lang="en-US" sz="2400" b="1">
                <a:solidFill>
                  <a:schemeClr val="accent1"/>
                </a:solidFill>
                <a:sym typeface="Wingdings" panose="05000000000000000000" pitchFamily="2" charset="2"/>
              </a:rPr>
              <a:t>Market </a:t>
            </a:r>
            <a:r>
              <a:rPr lang="en-US" sz="2400" b="1" dirty="0">
                <a:solidFill>
                  <a:schemeClr val="accent1"/>
                </a:solidFill>
                <a:sym typeface="Wingdings" panose="05000000000000000000" pitchFamily="2" charset="2"/>
              </a:rPr>
              <a:t>structure and incentives to innovate</a:t>
            </a:r>
            <a:endParaRPr lang="cs-CZ" sz="2400" b="1" dirty="0">
              <a:solidFill>
                <a:schemeClr val="accent1"/>
              </a:solidFill>
              <a:sym typeface="Wingdings" panose="05000000000000000000" pitchFamily="2" charset="2"/>
            </a:endParaRPr>
          </a:p>
          <a:p>
            <a:pPr marL="457200" indent="-457200">
              <a:buFont typeface="+mj-lt"/>
              <a:buAutoNum type="arabicPeriod"/>
            </a:pPr>
            <a:r>
              <a:rPr lang="cs-CZ" sz="2400">
                <a:sym typeface="Wingdings" panose="05000000000000000000" pitchFamily="2" charset="2"/>
              </a:rPr>
              <a:t>Threat </a:t>
            </a:r>
            <a:r>
              <a:rPr lang="cs-CZ" sz="2400" dirty="0">
                <a:sym typeface="Wingdings" panose="05000000000000000000" pitchFamily="2" charset="2"/>
              </a:rPr>
              <a:t>of </a:t>
            </a:r>
            <a:r>
              <a:rPr lang="cs-CZ" sz="2400" dirty="0" err="1">
                <a:sym typeface="Wingdings" panose="05000000000000000000" pitchFamily="2" charset="2"/>
              </a:rPr>
              <a:t>entry</a:t>
            </a:r>
            <a:r>
              <a:rPr lang="cs-CZ" sz="2400" dirty="0">
                <a:sym typeface="Wingdings" panose="05000000000000000000" pitchFamily="2" charset="2"/>
              </a:rPr>
              <a:t> and </a:t>
            </a:r>
            <a:r>
              <a:rPr lang="cs-CZ" sz="2400" dirty="0" err="1">
                <a:sym typeface="Wingdings" panose="05000000000000000000" pitchFamily="2" charset="2"/>
              </a:rPr>
              <a:t>incentives</a:t>
            </a:r>
            <a:r>
              <a:rPr lang="cs-CZ" sz="2400" dirty="0">
                <a:sym typeface="Wingdings" panose="05000000000000000000" pitchFamily="2" charset="2"/>
              </a:rPr>
              <a:t> to </a:t>
            </a:r>
            <a:r>
              <a:rPr lang="cs-CZ" sz="2400" dirty="0" err="1">
                <a:sym typeface="Wingdings" panose="05000000000000000000" pitchFamily="2" charset="2"/>
              </a:rPr>
              <a:t>innovate</a:t>
            </a:r>
            <a:endParaRPr lang="cs-CZ" sz="2400" dirty="0">
              <a:sym typeface="Wingdings" panose="05000000000000000000" pitchFamily="2" charset="2"/>
            </a:endParaRPr>
          </a:p>
          <a:p>
            <a:pPr marL="457200" indent="-457200">
              <a:buFont typeface="+mj-lt"/>
              <a:buAutoNum type="arabicPeriod"/>
            </a:pPr>
            <a:r>
              <a:rPr lang="en-US" sz="2400" dirty="0">
                <a:sym typeface="Wingdings" panose="05000000000000000000" pitchFamily="2" charset="2"/>
              </a:rPr>
              <a:t>Spillovers from R&amp;D</a:t>
            </a:r>
            <a:endParaRPr lang="cs-CZ" sz="2400" dirty="0">
              <a:sym typeface="Wingdings" panose="05000000000000000000" pitchFamily="2" charset="2"/>
            </a:endParaRPr>
          </a:p>
          <a:p>
            <a:pPr marL="457200" indent="-457200">
              <a:buFont typeface="+mj-lt"/>
              <a:buAutoNum type="arabicPeriod"/>
            </a:pPr>
            <a:r>
              <a:rPr lang="cs-CZ" sz="2400" dirty="0">
                <a:sym typeface="Wingdings" panose="05000000000000000000" pitchFamily="2" charset="2"/>
              </a:rPr>
              <a:t>Public </a:t>
            </a:r>
            <a:r>
              <a:rPr lang="cs-CZ" sz="2400" dirty="0" err="1">
                <a:sym typeface="Wingdings" panose="05000000000000000000" pitchFamily="2" charset="2"/>
              </a:rPr>
              <a:t>policy</a:t>
            </a:r>
            <a:r>
              <a:rPr lang="cs-CZ" sz="2400" dirty="0">
                <a:sym typeface="Wingdings" panose="05000000000000000000" pitchFamily="2" charset="2"/>
              </a:rPr>
              <a:t> </a:t>
            </a:r>
            <a:r>
              <a:rPr lang="cs-CZ" sz="2400" dirty="0" err="1">
                <a:sym typeface="Wingdings" panose="05000000000000000000" pitchFamily="2" charset="2"/>
              </a:rPr>
              <a:t>towards</a:t>
            </a:r>
            <a:r>
              <a:rPr lang="cs-CZ" sz="2400" dirty="0">
                <a:sym typeface="Wingdings" panose="05000000000000000000" pitchFamily="2" charset="2"/>
              </a:rPr>
              <a:t> R&amp;D</a:t>
            </a:r>
            <a:endParaRPr lang="en-US"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Intellectual</a:t>
            </a:r>
            <a:r>
              <a:rPr lang="cs-CZ" sz="2400" dirty="0">
                <a:sym typeface="Wingdings" panose="05000000000000000000" pitchFamily="2" charset="2"/>
              </a:rPr>
              <a:t> </a:t>
            </a:r>
            <a:r>
              <a:rPr lang="cs-CZ" sz="2400" dirty="0" err="1">
                <a:sym typeface="Wingdings" panose="05000000000000000000" pitchFamily="2" charset="2"/>
              </a:rPr>
              <a:t>property</a:t>
            </a:r>
            <a:r>
              <a:rPr lang="cs-CZ" sz="2400" dirty="0">
                <a:sym typeface="Wingdings" panose="05000000000000000000" pitchFamily="2" charset="2"/>
              </a:rPr>
              <a:t> </a:t>
            </a:r>
            <a:r>
              <a:rPr lang="cs-CZ" sz="2400" dirty="0" err="1">
                <a:sym typeface="Wingdings" panose="05000000000000000000" pitchFamily="2" charset="2"/>
              </a:rPr>
              <a:t>protection</a:t>
            </a:r>
            <a:endParaRPr lang="en-US" sz="24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Topic outline</a:t>
            </a:r>
            <a:endParaRPr lang="cs-CZ" dirty="0"/>
          </a:p>
        </p:txBody>
      </p:sp>
    </p:spTree>
    <p:extLst>
      <p:ext uri="{BB962C8B-B14F-4D97-AF65-F5344CB8AC3E}">
        <p14:creationId xmlns:p14="http://schemas.microsoft.com/office/powerpoint/2010/main" val="2678518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a:extLst>
              <a:ext uri="{FF2B5EF4-FFF2-40B4-BE49-F238E27FC236}">
                <a16:creationId xmlns:a16="http://schemas.microsoft.com/office/drawing/2014/main" id="{B30D0F96-B529-4701-A329-214BD2075463}"/>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brightnessContrast contrast="90000"/>
                    </a14:imgEffect>
                  </a14:imgLayer>
                </a14:imgProps>
              </a:ext>
            </a:extLst>
          </a:blip>
          <a:stretch>
            <a:fillRect/>
          </a:stretch>
        </p:blipFill>
        <p:spPr>
          <a:xfrm>
            <a:off x="2634720" y="2312433"/>
            <a:ext cx="7484659" cy="4520167"/>
          </a:xfrm>
          <a:prstGeom prst="rect">
            <a:avLst/>
          </a:prstGeom>
        </p:spPr>
      </p:pic>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Market structure and incentives to innovate</a:t>
            </a:r>
            <a:endParaRPr lang="cs-CZ" dirty="0"/>
          </a:p>
        </p:txBody>
      </p:sp>
      <p:sp>
        <p:nvSpPr>
          <p:cNvPr id="5" name="Content Placeholder 2">
            <a:extLst>
              <a:ext uri="{FF2B5EF4-FFF2-40B4-BE49-F238E27FC236}">
                <a16:creationId xmlns:a16="http://schemas.microsoft.com/office/drawing/2014/main" id="{DA4518A4-1598-40B6-AA6B-DE76E3F956E6}"/>
              </a:ext>
            </a:extLst>
          </p:cNvPr>
          <p:cNvSpPr txBox="1">
            <a:spLocks/>
          </p:cNvSpPr>
          <p:nvPr/>
        </p:nvSpPr>
        <p:spPr>
          <a:xfrm>
            <a:off x="838199" y="1474377"/>
            <a:ext cx="10892051" cy="5234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cs-CZ" sz="2000" dirty="0" err="1">
                <a:sym typeface="Wingdings" panose="05000000000000000000" pitchFamily="2" charset="2"/>
              </a:rPr>
              <a:t>Consider</a:t>
            </a:r>
            <a:r>
              <a:rPr lang="cs-CZ" sz="2000" dirty="0">
                <a:sym typeface="Wingdings" panose="05000000000000000000" pitchFamily="2" charset="2"/>
              </a:rPr>
              <a:t> a Bertrand market with </a:t>
            </a:r>
            <a:r>
              <a:rPr lang="cs-CZ" sz="2000" dirty="0" err="1">
                <a:sym typeface="Wingdings" panose="05000000000000000000" pitchFamily="2" charset="2"/>
              </a:rPr>
              <a:t>homogenous</a:t>
            </a:r>
            <a:r>
              <a:rPr lang="cs-CZ" sz="2000" dirty="0">
                <a:sym typeface="Wingdings" panose="05000000000000000000" pitchFamily="2" charset="2"/>
              </a:rPr>
              <a:t> </a:t>
            </a:r>
            <a:r>
              <a:rPr lang="cs-CZ" sz="2000" dirty="0" err="1">
                <a:sym typeface="Wingdings" panose="05000000000000000000" pitchFamily="2" charset="2"/>
              </a:rPr>
              <a:t>product</a:t>
            </a:r>
            <a:r>
              <a:rPr lang="cs-CZ" sz="2000" dirty="0">
                <a:sym typeface="Wingdings" panose="05000000000000000000" pitchFamily="2" charset="2"/>
              </a:rPr>
              <a:t> and </a:t>
            </a:r>
            <a:r>
              <a:rPr lang="cs-CZ" sz="2000" dirty="0" err="1">
                <a:sym typeface="Wingdings" panose="05000000000000000000" pitchFamily="2" charset="2"/>
              </a:rPr>
              <a:t>homogenous</a:t>
            </a:r>
            <a:r>
              <a:rPr lang="cs-CZ" sz="2000" dirty="0">
                <a:sym typeface="Wingdings" panose="05000000000000000000" pitchFamily="2" charset="2"/>
              </a:rPr>
              <a:t> MC=c</a:t>
            </a:r>
            <a:r>
              <a:rPr lang="cs-CZ" sz="2000" baseline="-25000" dirty="0">
                <a:sym typeface="Wingdings" panose="05000000000000000000" pitchFamily="2" charset="2"/>
              </a:rPr>
              <a:t>0</a:t>
            </a:r>
          </a:p>
          <a:p>
            <a:r>
              <a:rPr lang="en-GB" sz="2000" dirty="0">
                <a:sym typeface="Wingdings" panose="05000000000000000000" pitchFamily="2" charset="2"/>
              </a:rPr>
              <a:t>One firm innovates, reducing </a:t>
            </a:r>
            <a:r>
              <a:rPr lang="cs-CZ" sz="2000" dirty="0">
                <a:sym typeface="Wingdings" panose="05000000000000000000" pitchFamily="2" charset="2"/>
              </a:rPr>
              <a:t>MC to c</a:t>
            </a:r>
            <a:r>
              <a:rPr lang="cs-CZ" sz="2000" baseline="-25000" dirty="0">
                <a:sym typeface="Wingdings" panose="05000000000000000000" pitchFamily="2" charset="2"/>
              </a:rPr>
              <a:t>d</a:t>
            </a:r>
            <a:r>
              <a:rPr lang="cs-CZ" sz="2000" dirty="0">
                <a:sym typeface="Wingdings" panose="05000000000000000000" pitchFamily="2" charset="2"/>
              </a:rPr>
              <a:t> </a:t>
            </a:r>
            <a:r>
              <a:rPr lang="cs-CZ" sz="2000" dirty="0" err="1">
                <a:sym typeface="Wingdings" panose="05000000000000000000" pitchFamily="2" charset="2"/>
              </a:rPr>
              <a:t>or</a:t>
            </a:r>
            <a:r>
              <a:rPr lang="cs-CZ" sz="2000" dirty="0">
                <a:sym typeface="Wingdings" panose="05000000000000000000" pitchFamily="2" charset="2"/>
              </a:rPr>
              <a:t> </a:t>
            </a:r>
            <a:r>
              <a:rPr lang="cs-CZ" sz="2000" dirty="0" err="1">
                <a:sym typeface="Wingdings" panose="05000000000000000000" pitchFamily="2" charset="2"/>
              </a:rPr>
              <a:t>c</a:t>
            </a:r>
            <a:r>
              <a:rPr lang="cs-CZ" sz="2000" baseline="-25000" dirty="0" err="1">
                <a:sym typeface="Wingdings" panose="05000000000000000000" pitchFamily="2" charset="2"/>
              </a:rPr>
              <a:t>nd</a:t>
            </a:r>
            <a:endParaRPr lang="en-US" sz="2000" dirty="0">
              <a:sym typeface="Wingdings" panose="05000000000000000000" pitchFamily="2" charset="2"/>
            </a:endParaRPr>
          </a:p>
        </p:txBody>
      </p:sp>
    </p:spTree>
    <p:extLst>
      <p:ext uri="{BB962C8B-B14F-4D97-AF65-F5344CB8AC3E}">
        <p14:creationId xmlns:p14="http://schemas.microsoft.com/office/powerpoint/2010/main" val="2831642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D3BF473C-8AC9-45C4-B7CD-582A23D8CD5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Innovation is highly concentrated</a:t>
            </a:r>
          </a:p>
        </p:txBody>
      </p:sp>
      <p:pic>
        <p:nvPicPr>
          <p:cNvPr id="7" name="Picture 6">
            <a:extLst>
              <a:ext uri="{FF2B5EF4-FFF2-40B4-BE49-F238E27FC236}">
                <a16:creationId xmlns:a16="http://schemas.microsoft.com/office/drawing/2014/main" id="{1C1D33EC-DB2A-4CF7-8F00-42EB64D81B2A}"/>
              </a:ext>
            </a:extLst>
          </p:cNvPr>
          <p:cNvPicPr>
            <a:picLocks noChangeAspect="1"/>
          </p:cNvPicPr>
          <p:nvPr/>
        </p:nvPicPr>
        <p:blipFill>
          <a:blip r:embed="rId3"/>
          <a:stretch>
            <a:fillRect/>
          </a:stretch>
        </p:blipFill>
        <p:spPr>
          <a:xfrm>
            <a:off x="1046205" y="1659677"/>
            <a:ext cx="9308757" cy="4888284"/>
          </a:xfrm>
          <a:prstGeom prst="rect">
            <a:avLst/>
          </a:prstGeom>
        </p:spPr>
      </p:pic>
      <p:sp>
        <p:nvSpPr>
          <p:cNvPr id="9" name="TextBox 8">
            <a:extLst>
              <a:ext uri="{FF2B5EF4-FFF2-40B4-BE49-F238E27FC236}">
                <a16:creationId xmlns:a16="http://schemas.microsoft.com/office/drawing/2014/main" id="{14D6AD07-A6B0-45B9-9137-8D84C0A15F73}"/>
              </a:ext>
            </a:extLst>
          </p:cNvPr>
          <p:cNvSpPr txBox="1"/>
          <p:nvPr/>
        </p:nvSpPr>
        <p:spPr>
          <a:xfrm>
            <a:off x="6488069" y="1326965"/>
            <a:ext cx="3397335"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a:solidFill>
                  <a:srgbClr val="FF0000"/>
                </a:solidFill>
              </a:rPr>
              <a:t>Top 2000 companies</a:t>
            </a:r>
            <a:endParaRPr lang="cs-CZ" sz="2400" dirty="0">
              <a:solidFill>
                <a:srgbClr val="FF0000"/>
              </a:solidFill>
            </a:endParaRPr>
          </a:p>
        </p:txBody>
      </p:sp>
    </p:spTree>
    <p:extLst>
      <p:ext uri="{BB962C8B-B14F-4D97-AF65-F5344CB8AC3E}">
        <p14:creationId xmlns:p14="http://schemas.microsoft.com/office/powerpoint/2010/main" val="41671324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16067</TotalTime>
  <Words>4028</Words>
  <Application>Microsoft Office PowerPoint</Application>
  <PresentationFormat>Widescreen</PresentationFormat>
  <Paragraphs>495</Paragraphs>
  <Slides>58</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Cambria Math</vt:lpstr>
      <vt:lpstr>Wingdings</vt:lpstr>
      <vt:lpstr>Office Theme</vt:lpstr>
      <vt:lpstr>Topic 7: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Bajgar Matej</dc:creator>
  <cp:lastModifiedBy>Matej</cp:lastModifiedBy>
  <cp:revision>790</cp:revision>
  <dcterms:created xsi:type="dcterms:W3CDTF">2022-01-12T09:54:31Z</dcterms:created>
  <dcterms:modified xsi:type="dcterms:W3CDTF">2024-04-29T14:20:34Z</dcterms:modified>
</cp:coreProperties>
</file>